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4"/>
  </p:sldMasterIdLst>
  <p:notesMasterIdLst>
    <p:notesMasterId r:id="rId15"/>
  </p:notesMasterIdLst>
  <p:sldIdLst>
    <p:sldId id="258" r:id="rId5"/>
    <p:sldId id="264" r:id="rId6"/>
    <p:sldId id="2231" r:id="rId7"/>
    <p:sldId id="2232" r:id="rId8"/>
    <p:sldId id="2226" r:id="rId9"/>
    <p:sldId id="265" r:id="rId10"/>
    <p:sldId id="2228" r:id="rId11"/>
    <p:sldId id="2230" r:id="rId12"/>
    <p:sldId id="2229" r:id="rId13"/>
    <p:sldId id="2233" r:id="rId14"/>
  </p:sldIdLst>
  <p:sldSz cx="12192000" cy="6858000"/>
  <p:notesSz cx="6797675" cy="9926638"/>
  <p:defaultTextStyle>
    <a:defPPr>
      <a:defRPr lang="no-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DC5DE-BB1B-4DB6-883D-A903787AC949}" v="4" dt="2023-10-03T08:25:56.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2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o-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228EF64-1709-426E-B18A-58D7EA56B9CC}" type="datetimeFigureOut">
              <a:rPr lang="no-NO" smtClean="0"/>
              <a:t>09.10.2023</a:t>
            </a:fld>
            <a:endParaRPr lang="no-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o-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o-NO"/>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o-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A749631-E349-4FA6-9D4A-F9CE9996AACF}" type="slidenum">
              <a:rPr lang="no-NO" smtClean="0"/>
              <a:t>‹#›</a:t>
            </a:fld>
            <a:endParaRPr lang="no-NO"/>
          </a:p>
        </p:txBody>
      </p:sp>
    </p:spTree>
    <p:extLst>
      <p:ext uri="{BB962C8B-B14F-4D97-AF65-F5344CB8AC3E}">
        <p14:creationId xmlns:p14="http://schemas.microsoft.com/office/powerpoint/2010/main" val="3465723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o-NO"/>
          </a:p>
        </p:txBody>
      </p:sp>
      <p:sp>
        <p:nvSpPr>
          <p:cNvPr id="4" name="Plassholder for lysbildenummer 3"/>
          <p:cNvSpPr>
            <a:spLocks noGrp="1"/>
          </p:cNvSpPr>
          <p:nvPr>
            <p:ph type="sldNum" sz="quarter" idx="5"/>
          </p:nvPr>
        </p:nvSpPr>
        <p:spPr/>
        <p:txBody>
          <a:bodyPr/>
          <a:lstStyle/>
          <a:p>
            <a:fld id="{9A749631-E349-4FA6-9D4A-F9CE9996AACF}" type="slidenum">
              <a:rPr lang="no-NO" smtClean="0"/>
              <a:t>1</a:t>
            </a:fld>
            <a:endParaRPr lang="no-NO"/>
          </a:p>
        </p:txBody>
      </p:sp>
    </p:spTree>
    <p:extLst>
      <p:ext uri="{BB962C8B-B14F-4D97-AF65-F5344CB8AC3E}">
        <p14:creationId xmlns:p14="http://schemas.microsoft.com/office/powerpoint/2010/main" val="4221389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o-NO"/>
          </a:p>
        </p:txBody>
      </p:sp>
      <p:sp>
        <p:nvSpPr>
          <p:cNvPr id="4" name="Plassholder for lysbildenummer 3"/>
          <p:cNvSpPr>
            <a:spLocks noGrp="1"/>
          </p:cNvSpPr>
          <p:nvPr>
            <p:ph type="sldNum" sz="quarter" idx="5"/>
          </p:nvPr>
        </p:nvSpPr>
        <p:spPr/>
        <p:txBody>
          <a:bodyPr/>
          <a:lstStyle/>
          <a:p>
            <a:fld id="{9A749631-E349-4FA6-9D4A-F9CE9996AACF}" type="slidenum">
              <a:rPr lang="no-NO" smtClean="0"/>
              <a:t>2</a:t>
            </a:fld>
            <a:endParaRPr lang="no-NO"/>
          </a:p>
        </p:txBody>
      </p:sp>
    </p:spTree>
    <p:extLst>
      <p:ext uri="{BB962C8B-B14F-4D97-AF65-F5344CB8AC3E}">
        <p14:creationId xmlns:p14="http://schemas.microsoft.com/office/powerpoint/2010/main" val="1760509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endParaRPr lang="no-NO" dirty="0"/>
          </a:p>
        </p:txBody>
      </p:sp>
      <p:sp>
        <p:nvSpPr>
          <p:cNvPr id="4" name="Plassholder for lysbildenummer 3"/>
          <p:cNvSpPr>
            <a:spLocks noGrp="1"/>
          </p:cNvSpPr>
          <p:nvPr>
            <p:ph type="sldNum" sz="quarter" idx="5"/>
          </p:nvPr>
        </p:nvSpPr>
        <p:spPr/>
        <p:txBody>
          <a:bodyPr/>
          <a:lstStyle/>
          <a:p>
            <a:fld id="{9A749631-E349-4FA6-9D4A-F9CE9996AACF}" type="slidenum">
              <a:rPr lang="no-NO" smtClean="0"/>
              <a:t>5</a:t>
            </a:fld>
            <a:endParaRPr lang="no-NO"/>
          </a:p>
        </p:txBody>
      </p:sp>
    </p:spTree>
    <p:extLst>
      <p:ext uri="{BB962C8B-B14F-4D97-AF65-F5344CB8AC3E}">
        <p14:creationId xmlns:p14="http://schemas.microsoft.com/office/powerpoint/2010/main" val="3421464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fagpersoner/tjenester i kommunen som utformer oppdraget med hva det skal handle om og gjør utvalg av gruppe med hvem som inviteres.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Startet opp januar 2023. 18 gjennomført før årsslutt (+ mulige nye saker). (Gjelder 13 unike saker). Omhandler </a:t>
            </a:r>
            <a:r>
              <a:rPr lang="nb-NO" dirty="0" err="1"/>
              <a:t>ca</a:t>
            </a:r>
            <a:r>
              <a:rPr lang="nb-NO" dirty="0"/>
              <a:t> 250 barn/unge. Alle saker får pakkeløsning med 2 foreldrerådsmøter (vurdert ut i fra ressursbruk, men tilbakemeldt i flere saker de ønsker flere oppfølgende foreldreråd)</a:t>
            </a:r>
            <a:endParaRPr lang="no-NO" dirty="0"/>
          </a:p>
          <a:p>
            <a:pPr marL="171450" indent="-171450">
              <a:buFontTx/>
              <a:buChar char="-"/>
            </a:pPr>
            <a:endParaRPr lang="no-NO" dirty="0"/>
          </a:p>
        </p:txBody>
      </p:sp>
      <p:sp>
        <p:nvSpPr>
          <p:cNvPr id="4" name="Plassholder for lysbildenummer 3"/>
          <p:cNvSpPr>
            <a:spLocks noGrp="1"/>
          </p:cNvSpPr>
          <p:nvPr>
            <p:ph type="sldNum" sz="quarter" idx="5"/>
          </p:nvPr>
        </p:nvSpPr>
        <p:spPr/>
        <p:txBody>
          <a:bodyPr/>
          <a:lstStyle/>
          <a:p>
            <a:fld id="{9A749631-E349-4FA6-9D4A-F9CE9996AACF}" type="slidenum">
              <a:rPr lang="no-NO" smtClean="0"/>
              <a:t>6</a:t>
            </a:fld>
            <a:endParaRPr lang="no-NO"/>
          </a:p>
        </p:txBody>
      </p:sp>
    </p:spTree>
    <p:extLst>
      <p:ext uri="{BB962C8B-B14F-4D97-AF65-F5344CB8AC3E}">
        <p14:creationId xmlns:p14="http://schemas.microsoft.com/office/powerpoint/2010/main" val="3855284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o-NO" dirty="0"/>
          </a:p>
        </p:txBody>
      </p:sp>
      <p:sp>
        <p:nvSpPr>
          <p:cNvPr id="4" name="Plassholder for lysbildenummer 3"/>
          <p:cNvSpPr>
            <a:spLocks noGrp="1"/>
          </p:cNvSpPr>
          <p:nvPr>
            <p:ph type="sldNum" sz="quarter" idx="5"/>
          </p:nvPr>
        </p:nvSpPr>
        <p:spPr/>
        <p:txBody>
          <a:bodyPr/>
          <a:lstStyle/>
          <a:p>
            <a:fld id="{9A749631-E349-4FA6-9D4A-F9CE9996AACF}" type="slidenum">
              <a:rPr lang="no-NO" smtClean="0"/>
              <a:t>7</a:t>
            </a:fld>
            <a:endParaRPr lang="no-NO"/>
          </a:p>
        </p:txBody>
      </p:sp>
    </p:spTree>
    <p:extLst>
      <p:ext uri="{BB962C8B-B14F-4D97-AF65-F5344CB8AC3E}">
        <p14:creationId xmlns:p14="http://schemas.microsoft.com/office/powerpoint/2010/main" val="668325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D4E8ADEB-FC0F-4DEE-9F01-45F16253AADF}" type="datetime1">
              <a:rPr lang="en-US" smtClean="0"/>
              <a:t>10/9/2023</a:t>
            </a:fld>
            <a:endParaRPr lang="en-US"/>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628957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E88787-5FB8-42DC-8178-4FF3CF02833D}" type="datetime1">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2218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6B12424A-B340-44DF-9E0D-15FB3AC5BD52}" type="datetime1">
              <a:rPr lang="en-US" smtClean="0"/>
              <a:t>10/9/2023</a:t>
            </a:fld>
            <a:endParaRPr lang="en-US"/>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070488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3EA151-406B-499A-B7B3-609E3B0F6EFA}" type="datetime1">
              <a:rPr lang="en-US" smtClean="0"/>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23554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D83672-1659-47B7-A1D3-361249A5975B}" type="datetime1">
              <a:rPr lang="en-US" smtClean="0"/>
              <a:t>10/9/2023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16220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9EEDFE-79E5-4A90-828A-B2FF22553926}" type="datetime1">
              <a:rPr lang="en-US" smtClean="0"/>
              <a:t>10/9/2023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54975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09BF2-5B82-4FC8-BE1E-1C674E39025A}" type="datetime1">
              <a:rPr lang="en-US" smtClean="0"/>
              <a:t>10/9/2023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2924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E3A7D808-24FB-4661-BE68-7613519F434D}" type="datetime1">
              <a:rPr lang="en-US" smtClean="0"/>
              <a:t>10/9/2023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90962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0B49F2D-8677-4D41-94EA-3288E9E7C6C0}" type="datetime1">
              <a:rPr lang="en-US" smtClean="0"/>
              <a:t>10/9/2023</a:t>
            </a:fld>
            <a:endParaRPr lang="en-US"/>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5319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C47C66-9D6A-47E1-9295-257AC2F86258}" type="datetime1">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45830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959785-1489-4988-8C38-793E2ECFFE3A}" type="datetime1">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7611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B8322A88-D3EB-42BE-B203-3D2D16C95ACD}" type="datetime1">
              <a:rPr lang="en-US" smtClean="0"/>
              <a:t>10/9/2023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61169618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2" r:id="rId5"/>
    <p:sldLayoutId id="2147483727" r:id="rId6"/>
    <p:sldLayoutId id="2147483728" r:id="rId7"/>
    <p:sldLayoutId id="2147483729" r:id="rId8"/>
    <p:sldLayoutId id="2147483730" r:id="rId9"/>
    <p:sldLayoutId id="2147483731" r:id="rId10"/>
    <p:sldLayoutId id="2147483733" r:id="rId11"/>
  </p:sldLayoutIdLst>
  <p:hf sldNum="0" hdr="0" ftr="0" dt="0"/>
  <p:txStyles>
    <p:titleStyle>
      <a:lvl1pPr algn="l" defTabSz="914400" rtl="0" eaLnBrk="1" latinLnBrk="0" hangingPunct="1">
        <a:lnSpc>
          <a:spcPct val="90000"/>
        </a:lnSpc>
        <a:spcBef>
          <a:spcPct val="0"/>
        </a:spcBef>
        <a:buNone/>
        <a:defRPr lang="en-US" sz="44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pixers.no/klistremerker/sporsmalstegn-58152148"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6" name="Rectangle 25">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8" name="Rectangle 27">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0" name="Group 29">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31" name="Straight Connector 30">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7A9C548-0579-4864-92A3-093842E89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pic>
        <p:nvPicPr>
          <p:cNvPr id="3" name="Bilde 2" descr="Et bilde som inneholder klær, gutt, person, tegnefilm&#10;&#10;Automatisk generert beskrivelse">
            <a:extLst>
              <a:ext uri="{FF2B5EF4-FFF2-40B4-BE49-F238E27FC236}">
                <a16:creationId xmlns:a16="http://schemas.microsoft.com/office/drawing/2014/main" id="{816D0557-2A2E-2381-A436-0368A163D277}"/>
              </a:ext>
            </a:extLst>
          </p:cNvPr>
          <p:cNvPicPr>
            <a:picLocks noChangeAspect="1"/>
          </p:cNvPicPr>
          <p:nvPr/>
        </p:nvPicPr>
        <p:blipFill rotWithShape="1">
          <a:blip r:embed="rId3">
            <a:extLst>
              <a:ext uri="{28A0092B-C50C-407E-A947-70E740481C1C}">
                <a14:useLocalDpi xmlns:a14="http://schemas.microsoft.com/office/drawing/2010/main" val="0"/>
              </a:ext>
            </a:extLst>
          </a:blip>
          <a:srcRect l="10440" r="8030"/>
          <a:stretch/>
        </p:blipFill>
        <p:spPr>
          <a:xfrm>
            <a:off x="0" y="10"/>
            <a:ext cx="6756848" cy="6857990"/>
          </a:xfrm>
          <a:prstGeom prst="rect">
            <a:avLst/>
          </a:prstGeom>
        </p:spPr>
      </p:pic>
      <p:sp>
        <p:nvSpPr>
          <p:cNvPr id="39" name="Rectangle 38">
            <a:extLst>
              <a:ext uri="{FF2B5EF4-FFF2-40B4-BE49-F238E27FC236}">
                <a16:creationId xmlns:a16="http://schemas.microsoft.com/office/drawing/2014/main" id="{57525A5F-CDD4-4EB3-9187-2A0E9EA15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41" name="Rectangle 40">
            <a:extLst>
              <a:ext uri="{FF2B5EF4-FFF2-40B4-BE49-F238E27FC236}">
                <a16:creationId xmlns:a16="http://schemas.microsoft.com/office/drawing/2014/main" id="{08F5B423-DA6A-4E80-B3CA-549A442C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9EC14A6C-5334-8480-8A9F-24B7E7BD1119}"/>
              </a:ext>
            </a:extLst>
          </p:cNvPr>
          <p:cNvSpPr>
            <a:spLocks noGrp="1"/>
          </p:cNvSpPr>
          <p:nvPr>
            <p:ph type="title"/>
          </p:nvPr>
        </p:nvSpPr>
        <p:spPr>
          <a:xfrm>
            <a:off x="7957225" y="1559768"/>
            <a:ext cx="2978281" cy="3135379"/>
          </a:xfrm>
        </p:spPr>
        <p:txBody>
          <a:bodyPr vert="horz" lIns="91440" tIns="45720" rIns="91440" bIns="45720" rtlCol="0" anchor="ctr">
            <a:normAutofit/>
          </a:bodyPr>
          <a:lstStyle/>
          <a:p>
            <a:pPr algn="ctr">
              <a:lnSpc>
                <a:spcPct val="83000"/>
              </a:lnSpc>
            </a:pPr>
            <a:r>
              <a:rPr lang="en-US" sz="4800" cap="all" spc="-100" dirty="0"/>
              <a:t>	</a:t>
            </a:r>
          </a:p>
        </p:txBody>
      </p:sp>
      <p:sp>
        <p:nvSpPr>
          <p:cNvPr id="43" name="Rectangle 42">
            <a:extLst>
              <a:ext uri="{FF2B5EF4-FFF2-40B4-BE49-F238E27FC236}">
                <a16:creationId xmlns:a16="http://schemas.microsoft.com/office/drawing/2014/main" id="{738170B5-3ECC-493B-85FA-6905971AD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5" name="Straight Connector 44">
            <a:extLst>
              <a:ext uri="{FF2B5EF4-FFF2-40B4-BE49-F238E27FC236}">
                <a16:creationId xmlns:a16="http://schemas.microsoft.com/office/drawing/2014/main" id="{F8DD37B8-B6EA-49DC-90EF-F4E3594540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00F7FF8-41E5-4585-AFDC-54EA8B2757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AE2A71D-F8BA-4E4F-88A8-1F5FD5DF13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17" name="TekstSylinder 2">
            <a:extLst>
              <a:ext uri="{FF2B5EF4-FFF2-40B4-BE49-F238E27FC236}">
                <a16:creationId xmlns:a16="http://schemas.microsoft.com/office/drawing/2014/main" id="{9AEEE893-CFAD-8D53-8AF7-7DA8698169F1}"/>
              </a:ext>
            </a:extLst>
          </p:cNvPr>
          <p:cNvSpPr txBox="1"/>
          <p:nvPr/>
        </p:nvSpPr>
        <p:spPr>
          <a:xfrm>
            <a:off x="1175512" y="2557849"/>
            <a:ext cx="9792208" cy="3407862"/>
          </a:xfrm>
          <a:prstGeom prst="rect">
            <a:avLst/>
          </a:prstGeom>
        </p:spPr>
        <p:txBody>
          <a:bodyPr vert="horz" lIns="91440" tIns="45720" rIns="91440" bIns="45720" rtlCol="0">
            <a:normAutofit/>
          </a:bodyPr>
          <a:lstStyle/>
          <a:p>
            <a:pPr indent="-182880">
              <a:spcAft>
                <a:spcPts val="600"/>
              </a:spcAft>
              <a:buClr>
                <a:schemeClr val="tx1">
                  <a:lumMod val="85000"/>
                  <a:lumOff val="15000"/>
                </a:schemeClr>
              </a:buClr>
              <a:buFont typeface="Garamond" pitchFamily="18" charset="0"/>
              <a:buChar char="◦"/>
            </a:pPr>
            <a:endParaRPr lang="en-US" dirty="0"/>
          </a:p>
          <a:p>
            <a:pPr indent="-182880">
              <a:spcAft>
                <a:spcPts val="600"/>
              </a:spcAft>
              <a:buClr>
                <a:schemeClr val="tx1">
                  <a:lumMod val="85000"/>
                  <a:lumOff val="15000"/>
                </a:schemeClr>
              </a:buClr>
              <a:buFont typeface="Garamond" pitchFamily="18" charset="0"/>
              <a:buChar char="◦"/>
            </a:pPr>
            <a:endParaRPr lang="en-US" dirty="0"/>
          </a:p>
        </p:txBody>
      </p:sp>
      <p:sp>
        <p:nvSpPr>
          <p:cNvPr id="4" name="TekstSylinder 3">
            <a:extLst>
              <a:ext uri="{FF2B5EF4-FFF2-40B4-BE49-F238E27FC236}">
                <a16:creationId xmlns:a16="http://schemas.microsoft.com/office/drawing/2014/main" id="{CABDBA0B-610C-A442-7857-704A825502DD}"/>
              </a:ext>
            </a:extLst>
          </p:cNvPr>
          <p:cNvSpPr txBox="1"/>
          <p:nvPr/>
        </p:nvSpPr>
        <p:spPr>
          <a:xfrm>
            <a:off x="8210939" y="1880377"/>
            <a:ext cx="2665620" cy="1815882"/>
          </a:xfrm>
          <a:prstGeom prst="rect">
            <a:avLst/>
          </a:prstGeom>
          <a:noFill/>
        </p:spPr>
        <p:txBody>
          <a:bodyPr wrap="square" rtlCol="0">
            <a:spAutoFit/>
          </a:bodyPr>
          <a:lstStyle/>
          <a:p>
            <a:r>
              <a:rPr lang="nb-NO" dirty="0">
                <a:solidFill>
                  <a:schemeClr val="accent1">
                    <a:lumMod val="75000"/>
                  </a:schemeClr>
                </a:solidFill>
              </a:rPr>
              <a:t>…og om videreutvikling av metoden til bruk på gruppenivå ved</a:t>
            </a:r>
          </a:p>
          <a:p>
            <a:r>
              <a:rPr lang="nb-NO" dirty="0">
                <a:solidFill>
                  <a:schemeClr val="accent1">
                    <a:lumMod val="75000"/>
                  </a:schemeClr>
                </a:solidFill>
              </a:rPr>
              <a:t> </a:t>
            </a:r>
            <a:r>
              <a:rPr lang="nb-NO" sz="4000" dirty="0">
                <a:solidFill>
                  <a:schemeClr val="accent1">
                    <a:lumMod val="75000"/>
                  </a:schemeClr>
                </a:solidFill>
              </a:rPr>
              <a:t>Foreldreråd</a:t>
            </a:r>
            <a:endParaRPr lang="no-NO" sz="4000" dirty="0">
              <a:solidFill>
                <a:schemeClr val="accent1">
                  <a:lumMod val="75000"/>
                </a:schemeClr>
              </a:solidFill>
            </a:endParaRPr>
          </a:p>
        </p:txBody>
      </p:sp>
    </p:spTree>
    <p:extLst>
      <p:ext uri="{BB962C8B-B14F-4D97-AF65-F5344CB8AC3E}">
        <p14:creationId xmlns:p14="http://schemas.microsoft.com/office/powerpoint/2010/main" val="124308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5" name="Rectangle 24">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7" name="Rectangle 26">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2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30" name="Straight Connector 29">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08F455B7-514F-4326-8EA9-442D7F26C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7A9C548-0579-4864-92A3-093842E89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alpha val="60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D4224F0-9A4A-420C-82F8-2B67484DB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0925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Et bilde som inneholder negl, finger, person, tommel&#10;&#10;Automatisk generert beskrivelse">
            <a:extLst>
              <a:ext uri="{FF2B5EF4-FFF2-40B4-BE49-F238E27FC236}">
                <a16:creationId xmlns:a16="http://schemas.microsoft.com/office/drawing/2014/main" id="{4E93007C-6AFA-91D3-1C7A-1AE09D08BB93}"/>
              </a:ext>
            </a:extLst>
          </p:cNvPr>
          <p:cNvPicPr/>
          <p:nvPr/>
        </p:nvPicPr>
        <p:blipFill rotWithShape="1">
          <a:blip r:embed="rId3">
            <a:extLst>
              <a:ext uri="{28A0092B-C50C-407E-A947-70E740481C1C}">
                <a14:useLocalDpi xmlns:a14="http://schemas.microsoft.com/office/drawing/2010/main" val="0"/>
              </a:ext>
            </a:extLst>
          </a:blip>
          <a:srcRect l="22935" r="17989" b="-1"/>
          <a:stretch/>
        </p:blipFill>
        <p:spPr bwMode="auto">
          <a:xfrm>
            <a:off x="643193" y="719311"/>
            <a:ext cx="4811546" cy="5416253"/>
          </a:xfrm>
          <a:prstGeom prst="rect">
            <a:avLst/>
          </a:prstGeom>
          <a:noFill/>
        </p:spPr>
      </p:pic>
      <p:sp>
        <p:nvSpPr>
          <p:cNvPr id="40" name="Rectangle 39">
            <a:extLst>
              <a:ext uri="{FF2B5EF4-FFF2-40B4-BE49-F238E27FC236}">
                <a16:creationId xmlns:a16="http://schemas.microsoft.com/office/drawing/2014/main" id="{57525A5F-CDD4-4EB3-9187-2A0E9EA15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5560" y="643464"/>
            <a:ext cx="4780243"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42" name="Rectangle 41">
            <a:extLst>
              <a:ext uri="{FF2B5EF4-FFF2-40B4-BE49-F238E27FC236}">
                <a16:creationId xmlns:a16="http://schemas.microsoft.com/office/drawing/2014/main" id="{08F5B423-DA6A-4E80-B3CA-549A442C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19117" y="806860"/>
            <a:ext cx="445312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9EC14A6C-5334-8480-8A9F-24B7E7BD1119}"/>
              </a:ext>
            </a:extLst>
          </p:cNvPr>
          <p:cNvSpPr>
            <a:spLocks noGrp="1"/>
          </p:cNvSpPr>
          <p:nvPr>
            <p:ph type="title"/>
          </p:nvPr>
        </p:nvSpPr>
        <p:spPr>
          <a:xfrm>
            <a:off x="7344988" y="1559768"/>
            <a:ext cx="3932612" cy="3732668"/>
          </a:xfrm>
        </p:spPr>
        <p:txBody>
          <a:bodyPr vert="horz" lIns="91440" tIns="45720" rIns="91440" bIns="45720" rtlCol="0" anchor="ctr">
            <a:normAutofit fontScale="90000"/>
          </a:bodyPr>
          <a:lstStyle/>
          <a:p>
            <a:pPr marL="228600">
              <a:lnSpc>
                <a:spcPct val="120000"/>
              </a:lnSpc>
              <a:spcBef>
                <a:spcPts val="1200"/>
              </a:spcBef>
            </a:pPr>
            <a:br>
              <a:rPr lang="en-US" sz="2000" b="1" dirty="0">
                <a:solidFill>
                  <a:schemeClr val="tx2"/>
                </a:solidFill>
              </a:rPr>
            </a:br>
            <a:r>
              <a:rPr lang="en-US" sz="2200" dirty="0" err="1">
                <a:solidFill>
                  <a:schemeClr val="accent1">
                    <a:lumMod val="75000"/>
                  </a:schemeClr>
                </a:solidFill>
              </a:rPr>
              <a:t>Familieråd</a:t>
            </a:r>
            <a:r>
              <a:rPr lang="en-US" sz="2200" dirty="0">
                <a:solidFill>
                  <a:schemeClr val="accent1">
                    <a:lumMod val="75000"/>
                  </a:schemeClr>
                </a:solidFill>
              </a:rPr>
              <a:t>: </a:t>
            </a:r>
            <a:br>
              <a:rPr lang="en-US" sz="2200" dirty="0">
                <a:solidFill>
                  <a:schemeClr val="accent1">
                    <a:lumMod val="75000"/>
                  </a:schemeClr>
                </a:solidFill>
              </a:rPr>
            </a:br>
            <a:r>
              <a:rPr lang="en-US" sz="2200" dirty="0">
                <a:solidFill>
                  <a:schemeClr val="accent1">
                    <a:lumMod val="75000"/>
                  </a:schemeClr>
                </a:solidFill>
              </a:rPr>
              <a:t>En </a:t>
            </a:r>
            <a:r>
              <a:rPr lang="en-US" sz="2200" dirty="0" err="1">
                <a:solidFill>
                  <a:schemeClr val="accent1">
                    <a:lumMod val="75000"/>
                  </a:schemeClr>
                </a:solidFill>
              </a:rPr>
              <a:t>måte</a:t>
            </a:r>
            <a:r>
              <a:rPr lang="en-US" sz="2200" dirty="0">
                <a:solidFill>
                  <a:schemeClr val="accent1">
                    <a:lumMod val="75000"/>
                  </a:schemeClr>
                </a:solidFill>
              </a:rPr>
              <a:t> å </a:t>
            </a:r>
            <a:r>
              <a:rPr lang="en-US" sz="2200" dirty="0" err="1">
                <a:solidFill>
                  <a:schemeClr val="accent1">
                    <a:lumMod val="75000"/>
                  </a:schemeClr>
                </a:solidFill>
              </a:rPr>
              <a:t>utforske</a:t>
            </a:r>
            <a:r>
              <a:rPr lang="en-US" sz="2200" dirty="0">
                <a:solidFill>
                  <a:schemeClr val="accent1">
                    <a:lumMod val="75000"/>
                  </a:schemeClr>
                </a:solidFill>
              </a:rPr>
              <a:t> </a:t>
            </a:r>
            <a:r>
              <a:rPr lang="en-US" sz="2200" dirty="0" err="1">
                <a:solidFill>
                  <a:schemeClr val="accent1">
                    <a:lumMod val="75000"/>
                  </a:schemeClr>
                </a:solidFill>
              </a:rPr>
              <a:t>muligheter</a:t>
            </a:r>
            <a:r>
              <a:rPr lang="en-US" sz="2200" dirty="0">
                <a:solidFill>
                  <a:schemeClr val="accent1">
                    <a:lumMod val="75000"/>
                  </a:schemeClr>
                </a:solidFill>
              </a:rPr>
              <a:t> </a:t>
            </a:r>
            <a:r>
              <a:rPr lang="en-US" sz="2200" dirty="0" err="1">
                <a:solidFill>
                  <a:schemeClr val="accent1">
                    <a:lumMod val="75000"/>
                  </a:schemeClr>
                </a:solidFill>
              </a:rPr>
              <a:t>sammen</a:t>
            </a:r>
            <a:r>
              <a:rPr lang="en-US" sz="2200" dirty="0">
                <a:solidFill>
                  <a:schemeClr val="accent1">
                    <a:lumMod val="75000"/>
                  </a:schemeClr>
                </a:solidFill>
              </a:rPr>
              <a:t> med </a:t>
            </a:r>
            <a:r>
              <a:rPr lang="en-US" sz="2200" dirty="0" err="1">
                <a:solidFill>
                  <a:schemeClr val="accent1">
                    <a:lumMod val="75000"/>
                  </a:schemeClr>
                </a:solidFill>
              </a:rPr>
              <a:t>slekt</a:t>
            </a:r>
            <a:r>
              <a:rPr lang="en-US" sz="2200" dirty="0">
                <a:solidFill>
                  <a:schemeClr val="accent1">
                    <a:lumMod val="75000"/>
                  </a:schemeClr>
                </a:solidFill>
              </a:rPr>
              <a:t> </a:t>
            </a:r>
            <a:r>
              <a:rPr lang="en-US" sz="2200" dirty="0" err="1">
                <a:solidFill>
                  <a:schemeClr val="accent1">
                    <a:lumMod val="75000"/>
                  </a:schemeClr>
                </a:solidFill>
              </a:rPr>
              <a:t>og</a:t>
            </a:r>
            <a:r>
              <a:rPr lang="en-US" sz="2200" dirty="0">
                <a:solidFill>
                  <a:schemeClr val="accent1">
                    <a:lumMod val="75000"/>
                  </a:schemeClr>
                </a:solidFill>
              </a:rPr>
              <a:t> </a:t>
            </a:r>
            <a:r>
              <a:rPr lang="en-US" sz="2200" dirty="0" err="1">
                <a:solidFill>
                  <a:schemeClr val="accent1">
                    <a:lumMod val="75000"/>
                  </a:schemeClr>
                </a:solidFill>
              </a:rPr>
              <a:t>nettverk</a:t>
            </a:r>
            <a:r>
              <a:rPr lang="en-US" sz="2200" dirty="0">
                <a:solidFill>
                  <a:schemeClr val="accent1">
                    <a:lumMod val="75000"/>
                  </a:schemeClr>
                </a:solidFill>
              </a:rPr>
              <a:t>.</a:t>
            </a:r>
            <a:br>
              <a:rPr lang="en-US" sz="2200" dirty="0">
                <a:solidFill>
                  <a:schemeClr val="accent1">
                    <a:lumMod val="75000"/>
                  </a:schemeClr>
                </a:solidFill>
              </a:rPr>
            </a:br>
            <a:r>
              <a:rPr lang="en-US" sz="2200" dirty="0">
                <a:solidFill>
                  <a:schemeClr val="accent1">
                    <a:lumMod val="75000"/>
                  </a:schemeClr>
                </a:solidFill>
              </a:rPr>
              <a:t> </a:t>
            </a:r>
            <a:br>
              <a:rPr lang="en-US" sz="2200" dirty="0">
                <a:solidFill>
                  <a:schemeClr val="accent1">
                    <a:lumMod val="75000"/>
                  </a:schemeClr>
                </a:solidFill>
              </a:rPr>
            </a:br>
            <a:r>
              <a:rPr lang="en-US" sz="2200" dirty="0" err="1">
                <a:solidFill>
                  <a:schemeClr val="accent1">
                    <a:lumMod val="75000"/>
                  </a:schemeClr>
                </a:solidFill>
              </a:rPr>
              <a:t>Hvordan</a:t>
            </a:r>
            <a:r>
              <a:rPr lang="en-US" sz="2200" dirty="0">
                <a:solidFill>
                  <a:schemeClr val="accent1">
                    <a:lumMod val="75000"/>
                  </a:schemeClr>
                </a:solidFill>
              </a:rPr>
              <a:t> </a:t>
            </a:r>
            <a:r>
              <a:rPr lang="en-US" sz="2200" dirty="0" err="1">
                <a:solidFill>
                  <a:schemeClr val="accent1">
                    <a:lumMod val="75000"/>
                  </a:schemeClr>
                </a:solidFill>
              </a:rPr>
              <a:t>kan</a:t>
            </a:r>
            <a:r>
              <a:rPr lang="en-US" sz="2200" dirty="0">
                <a:solidFill>
                  <a:schemeClr val="accent1">
                    <a:lumMod val="75000"/>
                  </a:schemeClr>
                </a:solidFill>
              </a:rPr>
              <a:t> den </a:t>
            </a:r>
            <a:r>
              <a:rPr lang="en-US" sz="2200" dirty="0" err="1">
                <a:solidFill>
                  <a:schemeClr val="accent1">
                    <a:lumMod val="75000"/>
                  </a:schemeClr>
                </a:solidFill>
              </a:rPr>
              <a:t>utvidede</a:t>
            </a:r>
            <a:r>
              <a:rPr lang="en-US" sz="2200" dirty="0">
                <a:solidFill>
                  <a:schemeClr val="accent1">
                    <a:lumMod val="75000"/>
                  </a:schemeClr>
                </a:solidFill>
              </a:rPr>
              <a:t> </a:t>
            </a:r>
            <a:r>
              <a:rPr lang="en-US" sz="2200" dirty="0" err="1">
                <a:solidFill>
                  <a:schemeClr val="accent1">
                    <a:lumMod val="75000"/>
                  </a:schemeClr>
                </a:solidFill>
              </a:rPr>
              <a:t>familie</a:t>
            </a:r>
            <a:r>
              <a:rPr lang="en-US" sz="2200" dirty="0">
                <a:solidFill>
                  <a:schemeClr val="accent1">
                    <a:lumMod val="75000"/>
                  </a:schemeClr>
                </a:solidFill>
              </a:rPr>
              <a:t> </a:t>
            </a:r>
            <a:r>
              <a:rPr lang="en-US" sz="2200" dirty="0" err="1">
                <a:solidFill>
                  <a:schemeClr val="accent1">
                    <a:lumMod val="75000"/>
                  </a:schemeClr>
                </a:solidFill>
              </a:rPr>
              <a:t>og</a:t>
            </a:r>
            <a:r>
              <a:rPr lang="en-US" sz="2200" dirty="0">
                <a:solidFill>
                  <a:schemeClr val="accent1">
                    <a:lumMod val="75000"/>
                  </a:schemeClr>
                </a:solidFill>
              </a:rPr>
              <a:t> </a:t>
            </a:r>
            <a:r>
              <a:rPr lang="en-US" sz="2200" dirty="0" err="1">
                <a:solidFill>
                  <a:schemeClr val="accent1">
                    <a:lumMod val="75000"/>
                  </a:schemeClr>
                </a:solidFill>
              </a:rPr>
              <a:t>nettverk</a:t>
            </a:r>
            <a:r>
              <a:rPr lang="en-US" sz="2200" dirty="0">
                <a:solidFill>
                  <a:schemeClr val="accent1">
                    <a:lumMod val="75000"/>
                  </a:schemeClr>
                </a:solidFill>
              </a:rPr>
              <a:t> </a:t>
            </a:r>
            <a:r>
              <a:rPr lang="en-US" sz="2200" dirty="0" err="1">
                <a:solidFill>
                  <a:schemeClr val="accent1">
                    <a:lumMod val="75000"/>
                  </a:schemeClr>
                </a:solidFill>
              </a:rPr>
              <a:t>hjelpe</a:t>
            </a:r>
            <a:r>
              <a:rPr lang="en-US" sz="2200" dirty="0">
                <a:solidFill>
                  <a:schemeClr val="accent1">
                    <a:lumMod val="75000"/>
                  </a:schemeClr>
                </a:solidFill>
              </a:rPr>
              <a:t> med </a:t>
            </a:r>
            <a:r>
              <a:rPr lang="en-US" sz="2200" dirty="0" err="1">
                <a:solidFill>
                  <a:schemeClr val="accent1">
                    <a:lumMod val="75000"/>
                  </a:schemeClr>
                </a:solidFill>
              </a:rPr>
              <a:t>finne</a:t>
            </a:r>
            <a:r>
              <a:rPr lang="en-US" sz="2200" dirty="0">
                <a:solidFill>
                  <a:schemeClr val="accent1">
                    <a:lumMod val="75000"/>
                  </a:schemeClr>
                </a:solidFill>
              </a:rPr>
              <a:t> </a:t>
            </a:r>
            <a:r>
              <a:rPr lang="en-US" sz="2200" dirty="0" err="1">
                <a:solidFill>
                  <a:schemeClr val="accent1">
                    <a:lumMod val="75000"/>
                  </a:schemeClr>
                </a:solidFill>
              </a:rPr>
              <a:t>gode</a:t>
            </a:r>
            <a:r>
              <a:rPr lang="en-US" sz="2200" dirty="0">
                <a:solidFill>
                  <a:schemeClr val="accent1">
                    <a:lumMod val="75000"/>
                  </a:schemeClr>
                </a:solidFill>
              </a:rPr>
              <a:t> </a:t>
            </a:r>
            <a:r>
              <a:rPr lang="en-US" sz="2200" dirty="0" err="1">
                <a:solidFill>
                  <a:schemeClr val="accent1">
                    <a:lumMod val="75000"/>
                  </a:schemeClr>
                </a:solidFill>
              </a:rPr>
              <a:t>løsninger</a:t>
            </a:r>
            <a:r>
              <a:rPr lang="en-US" sz="2200" dirty="0">
                <a:solidFill>
                  <a:schemeClr val="accent1">
                    <a:lumMod val="75000"/>
                  </a:schemeClr>
                </a:solidFill>
              </a:rPr>
              <a:t>, </a:t>
            </a:r>
            <a:r>
              <a:rPr lang="en-US" sz="2200" dirty="0" err="1">
                <a:solidFill>
                  <a:schemeClr val="accent1">
                    <a:lumMod val="75000"/>
                  </a:schemeClr>
                </a:solidFill>
              </a:rPr>
              <a:t>og</a:t>
            </a:r>
            <a:r>
              <a:rPr lang="en-US" sz="2200" dirty="0">
                <a:solidFill>
                  <a:schemeClr val="accent1">
                    <a:lumMod val="75000"/>
                  </a:schemeClr>
                </a:solidFill>
              </a:rPr>
              <a:t> </a:t>
            </a:r>
            <a:r>
              <a:rPr lang="en-US" sz="2200" dirty="0" err="1">
                <a:solidFill>
                  <a:schemeClr val="accent1">
                    <a:lumMod val="75000"/>
                  </a:schemeClr>
                </a:solidFill>
              </a:rPr>
              <a:t>bidra</a:t>
            </a:r>
            <a:r>
              <a:rPr lang="en-US" sz="2200" dirty="0">
                <a:solidFill>
                  <a:schemeClr val="accent1">
                    <a:lumMod val="75000"/>
                  </a:schemeClr>
                </a:solidFill>
              </a:rPr>
              <a:t> </a:t>
            </a:r>
            <a:r>
              <a:rPr lang="en-US" sz="2200" dirty="0" err="1">
                <a:solidFill>
                  <a:schemeClr val="accent1">
                    <a:lumMod val="75000"/>
                  </a:schemeClr>
                </a:solidFill>
              </a:rPr>
              <a:t>til</a:t>
            </a:r>
            <a:r>
              <a:rPr lang="en-US" sz="2200" dirty="0">
                <a:solidFill>
                  <a:schemeClr val="accent1">
                    <a:lumMod val="75000"/>
                  </a:schemeClr>
                </a:solidFill>
              </a:rPr>
              <a:t> å </a:t>
            </a:r>
            <a:r>
              <a:rPr lang="en-US" sz="2200" dirty="0" err="1">
                <a:solidFill>
                  <a:schemeClr val="accent1">
                    <a:lumMod val="75000"/>
                  </a:schemeClr>
                </a:solidFill>
              </a:rPr>
              <a:t>gjennomføre</a:t>
            </a:r>
            <a:r>
              <a:rPr lang="en-US" sz="2200" dirty="0">
                <a:solidFill>
                  <a:schemeClr val="accent1">
                    <a:lumMod val="75000"/>
                  </a:schemeClr>
                </a:solidFill>
              </a:rPr>
              <a:t> de?</a:t>
            </a:r>
            <a:br>
              <a:rPr lang="en-US" sz="2000" b="1" dirty="0">
                <a:solidFill>
                  <a:schemeClr val="tx2"/>
                </a:solidFill>
              </a:rPr>
            </a:br>
            <a:endParaRPr lang="en-US" sz="4800" cap="all" spc="-100" dirty="0"/>
          </a:p>
        </p:txBody>
      </p:sp>
      <p:sp>
        <p:nvSpPr>
          <p:cNvPr id="44" name="Rectangle 43">
            <a:extLst>
              <a:ext uri="{FF2B5EF4-FFF2-40B4-BE49-F238E27FC236}">
                <a16:creationId xmlns:a16="http://schemas.microsoft.com/office/drawing/2014/main" id="{738170B5-3ECC-493B-85FA-6905971AD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119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6" name="Straight Connector 45">
            <a:extLst>
              <a:ext uri="{FF2B5EF4-FFF2-40B4-BE49-F238E27FC236}">
                <a16:creationId xmlns:a16="http://schemas.microsoft.com/office/drawing/2014/main" id="{F8DD37B8-B6EA-49DC-90EF-F4E3594540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9549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00F7FF8-41E5-4585-AFDC-54EA8B2757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8713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AE2A71D-F8BA-4E4F-88A8-1F5FD5DF13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95498"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3" name="TekstSylinder 2">
            <a:extLst>
              <a:ext uri="{FF2B5EF4-FFF2-40B4-BE49-F238E27FC236}">
                <a16:creationId xmlns:a16="http://schemas.microsoft.com/office/drawing/2014/main" id="{9AEEE893-CFAD-8D53-8AF7-7DA8698169F1}"/>
              </a:ext>
            </a:extLst>
          </p:cNvPr>
          <p:cNvSpPr txBox="1"/>
          <p:nvPr/>
        </p:nvSpPr>
        <p:spPr>
          <a:xfrm>
            <a:off x="1175512" y="2557849"/>
            <a:ext cx="9792208" cy="3407862"/>
          </a:xfrm>
          <a:prstGeom prst="rect">
            <a:avLst/>
          </a:prstGeom>
        </p:spPr>
        <p:txBody>
          <a:bodyPr vert="horz" lIns="91440" tIns="45720" rIns="91440" bIns="45720" rtlCol="0">
            <a:normAutofit/>
          </a:bodyPr>
          <a:lstStyle/>
          <a:p>
            <a:pPr marL="102870">
              <a:lnSpc>
                <a:spcPct val="90000"/>
              </a:lnSpc>
              <a:spcAft>
                <a:spcPts val="600"/>
              </a:spcAft>
              <a:buClr>
                <a:schemeClr val="tx1">
                  <a:lumMod val="85000"/>
                  <a:lumOff val="15000"/>
                </a:schemeClr>
              </a:buClr>
            </a:pPr>
            <a:endParaRPr lang="en-US" sz="1500" dirty="0"/>
          </a:p>
          <a:p>
            <a:pPr marL="285750" indent="-182880">
              <a:lnSpc>
                <a:spcPct val="90000"/>
              </a:lnSpc>
              <a:spcAft>
                <a:spcPts val="600"/>
              </a:spcAft>
              <a:buClr>
                <a:schemeClr val="tx1">
                  <a:lumMod val="85000"/>
                  <a:lumOff val="15000"/>
                </a:schemeClr>
              </a:buClr>
              <a:buFont typeface="Garamond" pitchFamily="18" charset="0"/>
              <a:buChar char="◦"/>
            </a:pPr>
            <a:endParaRPr lang="en-US" sz="1500" dirty="0"/>
          </a:p>
          <a:p>
            <a:pPr indent="-182880">
              <a:lnSpc>
                <a:spcPct val="90000"/>
              </a:lnSpc>
              <a:spcAft>
                <a:spcPts val="600"/>
              </a:spcAft>
              <a:buClr>
                <a:schemeClr val="tx1">
                  <a:lumMod val="85000"/>
                  <a:lumOff val="15000"/>
                </a:schemeClr>
              </a:buClr>
              <a:buFont typeface="Garamond" pitchFamily="18" charset="0"/>
              <a:buChar char="◦"/>
            </a:pPr>
            <a:endParaRPr lang="en-US" sz="1500" dirty="0"/>
          </a:p>
          <a:p>
            <a:pPr indent="-182880">
              <a:lnSpc>
                <a:spcPct val="90000"/>
              </a:lnSpc>
              <a:spcAft>
                <a:spcPts val="600"/>
              </a:spcAft>
              <a:buClr>
                <a:schemeClr val="tx1">
                  <a:lumMod val="85000"/>
                  <a:lumOff val="15000"/>
                </a:schemeClr>
              </a:buClr>
              <a:buFont typeface="Garamond" pitchFamily="18" charset="0"/>
              <a:buChar char="◦"/>
            </a:pPr>
            <a:endParaRPr lang="en-US" sz="1500" dirty="0"/>
          </a:p>
        </p:txBody>
      </p:sp>
    </p:spTree>
    <p:extLst>
      <p:ext uri="{BB962C8B-B14F-4D97-AF65-F5344CB8AC3E}">
        <p14:creationId xmlns:p14="http://schemas.microsoft.com/office/powerpoint/2010/main" val="56626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071C0CD-5EFD-45A1-AAFD-61C3D4A65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03302C-20A2-4C4F-9760-E85AE104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6" name="Rectangle 15">
            <a:extLst>
              <a:ext uri="{FF2B5EF4-FFF2-40B4-BE49-F238E27FC236}">
                <a16:creationId xmlns:a16="http://schemas.microsoft.com/office/drawing/2014/main" id="{D00F093B-0739-4429-B30D-D72924D08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C2B05C64-F0F9-C745-44C1-B30D09D456CF}"/>
              </a:ext>
            </a:extLst>
          </p:cNvPr>
          <p:cNvSpPr>
            <a:spLocks noGrp="1"/>
          </p:cNvSpPr>
          <p:nvPr>
            <p:ph type="ctrTitle"/>
          </p:nvPr>
        </p:nvSpPr>
        <p:spPr>
          <a:xfrm flipH="1">
            <a:off x="1388124" y="1446715"/>
            <a:ext cx="9555646" cy="3299335"/>
          </a:xfrm>
        </p:spPr>
        <p:txBody>
          <a:bodyPr vert="horz" lIns="91440" tIns="45720" rIns="91440" bIns="45720" rtlCol="0" anchor="ctr">
            <a:normAutofit/>
          </a:bodyPr>
          <a:lstStyle/>
          <a:p>
            <a:endParaRPr lang="en-US" dirty="0"/>
          </a:p>
        </p:txBody>
      </p:sp>
      <p:sp>
        <p:nvSpPr>
          <p:cNvPr id="3" name="Undertittel 2">
            <a:extLst>
              <a:ext uri="{FF2B5EF4-FFF2-40B4-BE49-F238E27FC236}">
                <a16:creationId xmlns:a16="http://schemas.microsoft.com/office/drawing/2014/main" id="{5248B151-A3B4-C7C0-BBF5-40BA0FF511B7}"/>
              </a:ext>
            </a:extLst>
          </p:cNvPr>
          <p:cNvSpPr>
            <a:spLocks noGrp="1"/>
          </p:cNvSpPr>
          <p:nvPr>
            <p:ph type="subTitle" idx="1"/>
          </p:nvPr>
        </p:nvSpPr>
        <p:spPr>
          <a:xfrm>
            <a:off x="1306286" y="4842627"/>
            <a:ext cx="9637485" cy="729223"/>
          </a:xfrm>
        </p:spPr>
        <p:txBody>
          <a:bodyPr vert="horz" lIns="91440" tIns="45720" rIns="91440" bIns="45720" rtlCol="0">
            <a:normAutofit/>
          </a:bodyPr>
          <a:lstStyle/>
          <a:p>
            <a:endParaRPr lang="en-US" dirty="0"/>
          </a:p>
        </p:txBody>
      </p:sp>
      <p:sp>
        <p:nvSpPr>
          <p:cNvPr id="18" name="Rectangle 17">
            <a:extLst>
              <a:ext uri="{FF2B5EF4-FFF2-40B4-BE49-F238E27FC236}">
                <a16:creationId xmlns:a16="http://schemas.microsoft.com/office/drawing/2014/main" id="{1BB92999-6A40-480A-8965-2F20DFB03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9">
            <a:extLst>
              <a:ext uri="{FF2B5EF4-FFF2-40B4-BE49-F238E27FC236}">
                <a16:creationId xmlns:a16="http://schemas.microsoft.com/office/drawing/2014/main" id="{15573B87-7D61-460C-9ADA-EF63674E3A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AAF6B7C-985D-4351-9564-8DBDF5BB03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8433F4-33AB-4CE1-9DE3-72A8403654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sp>
        <p:nvSpPr>
          <p:cNvPr id="5" name="Rektangel 4">
            <a:extLst>
              <a:ext uri="{FF2B5EF4-FFF2-40B4-BE49-F238E27FC236}">
                <a16:creationId xmlns:a16="http://schemas.microsoft.com/office/drawing/2014/main" id="{08F62453-C3BB-E79C-5AE2-ACB4112355B0}"/>
              </a:ext>
            </a:extLst>
          </p:cNvPr>
          <p:cNvSpPr/>
          <p:nvPr/>
        </p:nvSpPr>
        <p:spPr>
          <a:xfrm>
            <a:off x="5067758" y="2434728"/>
            <a:ext cx="2203374" cy="1167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nb-NO" dirty="0"/>
              <a:t>Del 2: </a:t>
            </a:r>
            <a:endParaRPr lang="nb-NO"/>
          </a:p>
          <a:p>
            <a:pPr algn="ctr">
              <a:spcAft>
                <a:spcPts val="600"/>
              </a:spcAft>
            </a:pPr>
            <a:r>
              <a:rPr lang="nb-NO" dirty="0"/>
              <a:t>Familierådet drøfter uten offentlige personer tilstede</a:t>
            </a:r>
            <a:endParaRPr lang="no-NO"/>
          </a:p>
        </p:txBody>
      </p:sp>
      <p:sp>
        <p:nvSpPr>
          <p:cNvPr id="6" name="Rektangel 5">
            <a:extLst>
              <a:ext uri="{FF2B5EF4-FFF2-40B4-BE49-F238E27FC236}">
                <a16:creationId xmlns:a16="http://schemas.microsoft.com/office/drawing/2014/main" id="{87C64EF9-DA4A-0199-93A0-96A61D8EF949}"/>
              </a:ext>
            </a:extLst>
          </p:cNvPr>
          <p:cNvSpPr/>
          <p:nvPr/>
        </p:nvSpPr>
        <p:spPr>
          <a:xfrm>
            <a:off x="8163498" y="2434729"/>
            <a:ext cx="2148289" cy="1167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nb-NO" dirty="0"/>
              <a:t>Del 3: </a:t>
            </a:r>
            <a:endParaRPr lang="nb-NO"/>
          </a:p>
          <a:p>
            <a:pPr algn="ctr">
              <a:spcAft>
                <a:spcPts val="600"/>
              </a:spcAft>
            </a:pPr>
            <a:r>
              <a:rPr lang="nb-NO" dirty="0"/>
              <a:t>Familierådet presenterer sin handlingsplan</a:t>
            </a:r>
            <a:endParaRPr lang="no-NO"/>
          </a:p>
        </p:txBody>
      </p:sp>
      <p:sp>
        <p:nvSpPr>
          <p:cNvPr id="7" name="Rektangel 6">
            <a:extLst>
              <a:ext uri="{FF2B5EF4-FFF2-40B4-BE49-F238E27FC236}">
                <a16:creationId xmlns:a16="http://schemas.microsoft.com/office/drawing/2014/main" id="{910222D4-7617-F90B-89EA-66800DE15623}"/>
              </a:ext>
            </a:extLst>
          </p:cNvPr>
          <p:cNvSpPr/>
          <p:nvPr/>
        </p:nvSpPr>
        <p:spPr>
          <a:xfrm>
            <a:off x="1880213" y="2434728"/>
            <a:ext cx="2203374" cy="1167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nb-NO" dirty="0"/>
              <a:t>Del 1: </a:t>
            </a:r>
            <a:endParaRPr lang="nb-NO"/>
          </a:p>
          <a:p>
            <a:pPr algn="ctr">
              <a:spcAft>
                <a:spcPts val="600"/>
              </a:spcAft>
            </a:pPr>
            <a:r>
              <a:rPr lang="nb-NO" dirty="0"/>
              <a:t>Informasjon til familierådet</a:t>
            </a:r>
            <a:endParaRPr lang="no-NO"/>
          </a:p>
        </p:txBody>
      </p:sp>
      <p:pic>
        <p:nvPicPr>
          <p:cNvPr id="4" name="Bilde 3" descr="Et bilde som inneholder tekst, skjermbilde, Font, nummer&#10;&#10;Automatisk generert beskrivelse">
            <a:extLst>
              <a:ext uri="{FF2B5EF4-FFF2-40B4-BE49-F238E27FC236}">
                <a16:creationId xmlns:a16="http://schemas.microsoft.com/office/drawing/2014/main" id="{8E2911D1-A81B-B0A4-21A3-B2C5B56383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526" y="757654"/>
            <a:ext cx="11105004" cy="5456882"/>
          </a:xfrm>
          <a:prstGeom prst="rect">
            <a:avLst/>
          </a:prstGeom>
        </p:spPr>
      </p:pic>
    </p:spTree>
    <p:extLst>
      <p:ext uri="{BB962C8B-B14F-4D97-AF65-F5344CB8AC3E}">
        <p14:creationId xmlns:p14="http://schemas.microsoft.com/office/powerpoint/2010/main" val="1451810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71C0CD-5EFD-45A1-AAFD-61C3D4A65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A03302C-20A2-4C4F-9760-E85AE104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2" name="Rectangle 11">
            <a:extLst>
              <a:ext uri="{FF2B5EF4-FFF2-40B4-BE49-F238E27FC236}">
                <a16:creationId xmlns:a16="http://schemas.microsoft.com/office/drawing/2014/main" id="{D00F093B-0739-4429-B30D-D72924D08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EDD7E425-A384-5988-46CC-4EC83D583DFD}"/>
              </a:ext>
            </a:extLst>
          </p:cNvPr>
          <p:cNvSpPr>
            <a:spLocks noGrp="1"/>
          </p:cNvSpPr>
          <p:nvPr>
            <p:ph type="ctrTitle"/>
          </p:nvPr>
        </p:nvSpPr>
        <p:spPr>
          <a:xfrm>
            <a:off x="1306286" y="2137272"/>
            <a:ext cx="9637485" cy="231355"/>
          </a:xfrm>
        </p:spPr>
        <p:txBody>
          <a:bodyPr>
            <a:normAutofit fontScale="90000"/>
          </a:bodyPr>
          <a:lstStyle/>
          <a:p>
            <a:r>
              <a:rPr lang="nb-NO" sz="4000" dirty="0"/>
              <a:t>5 prinsipper ved familieråd: </a:t>
            </a:r>
            <a:br>
              <a:rPr lang="nb-NO" dirty="0"/>
            </a:br>
            <a:endParaRPr lang="no-NO" dirty="0"/>
          </a:p>
        </p:txBody>
      </p:sp>
      <p:sp>
        <p:nvSpPr>
          <p:cNvPr id="3" name="Undertittel 2">
            <a:extLst>
              <a:ext uri="{FF2B5EF4-FFF2-40B4-BE49-F238E27FC236}">
                <a16:creationId xmlns:a16="http://schemas.microsoft.com/office/drawing/2014/main" id="{2C86CC40-26EA-9485-3680-92D1BD087B90}"/>
              </a:ext>
            </a:extLst>
          </p:cNvPr>
          <p:cNvSpPr>
            <a:spLocks noGrp="1"/>
          </p:cNvSpPr>
          <p:nvPr>
            <p:ph type="subTitle" idx="1"/>
          </p:nvPr>
        </p:nvSpPr>
        <p:spPr>
          <a:xfrm>
            <a:off x="1306286" y="2291509"/>
            <a:ext cx="9637485" cy="3280342"/>
          </a:xfrm>
        </p:spPr>
        <p:txBody>
          <a:bodyPr>
            <a:normAutofit/>
          </a:bodyPr>
          <a:lstStyle/>
          <a:p>
            <a:pPr marL="285750" indent="-285750" algn="l">
              <a:lnSpc>
                <a:spcPct val="150000"/>
              </a:lnSpc>
              <a:buFontTx/>
              <a:buChar char="-"/>
            </a:pPr>
            <a:r>
              <a:rPr lang="nb-NO" sz="2800" dirty="0"/>
              <a:t>Familie og utvidet nettverk involveres</a:t>
            </a:r>
          </a:p>
          <a:p>
            <a:pPr marL="285750" indent="-285750" algn="l">
              <a:lnSpc>
                <a:spcPct val="150000"/>
              </a:lnSpc>
              <a:buFontTx/>
              <a:buChar char="-"/>
            </a:pPr>
            <a:r>
              <a:rPr lang="nb-NO" sz="2800" dirty="0"/>
              <a:t>Drøfting av </a:t>
            </a:r>
            <a:r>
              <a:rPr lang="nb-NO" sz="2800" dirty="0" err="1"/>
              <a:t>løsningsforlag</a:t>
            </a:r>
            <a:r>
              <a:rPr lang="nb-NO" sz="2800" dirty="0"/>
              <a:t> </a:t>
            </a:r>
            <a:r>
              <a:rPr lang="nb-NO" sz="2800" u="sng" dirty="0"/>
              <a:t>alene</a:t>
            </a:r>
          </a:p>
          <a:p>
            <a:pPr marL="285750" indent="-285750" algn="l">
              <a:lnSpc>
                <a:spcPct val="150000"/>
              </a:lnSpc>
              <a:buFontTx/>
              <a:buChar char="-"/>
            </a:pPr>
            <a:r>
              <a:rPr lang="nb-NO" sz="2800" dirty="0"/>
              <a:t>Bruk av nøytral koordinator</a:t>
            </a:r>
          </a:p>
          <a:p>
            <a:pPr marL="285750" indent="-285750" algn="l">
              <a:lnSpc>
                <a:spcPct val="150000"/>
              </a:lnSpc>
              <a:buFontTx/>
              <a:buChar char="-"/>
            </a:pPr>
            <a:r>
              <a:rPr lang="nb-NO" sz="2800" dirty="0"/>
              <a:t>Konkret handlingsplan</a:t>
            </a:r>
          </a:p>
          <a:p>
            <a:pPr marL="285750" indent="-285750" algn="l">
              <a:lnSpc>
                <a:spcPct val="150000"/>
              </a:lnSpc>
              <a:buFontTx/>
              <a:buChar char="-"/>
            </a:pPr>
            <a:r>
              <a:rPr lang="nb-NO" sz="2800" dirty="0"/>
              <a:t>Barn/unge deltar i egen sak – i eget liv</a:t>
            </a:r>
            <a:endParaRPr lang="no-NO" sz="2800" dirty="0"/>
          </a:p>
        </p:txBody>
      </p:sp>
      <p:sp>
        <p:nvSpPr>
          <p:cNvPr id="14" name="Rectangle 13">
            <a:extLst>
              <a:ext uri="{FF2B5EF4-FFF2-40B4-BE49-F238E27FC236}">
                <a16:creationId xmlns:a16="http://schemas.microsoft.com/office/drawing/2014/main" id="{1BB92999-6A40-480A-8965-2F20DFB03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15573B87-7D61-460C-9ADA-EF63674E3A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AAF6B7C-985D-4351-9564-8DBDF5BB03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8433F4-33AB-4CE1-9DE3-72A8403654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84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C38BAC-C3D7-4FD3-A404-B49A8FE1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7" name="Rectangle 16">
            <a:extLst>
              <a:ext uri="{FF2B5EF4-FFF2-40B4-BE49-F238E27FC236}">
                <a16:creationId xmlns:a16="http://schemas.microsoft.com/office/drawing/2014/main" id="{57D58D39-B281-4984-AC2E-E29901BC6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9" name="Rectangle 18">
            <a:extLst>
              <a:ext uri="{FF2B5EF4-FFF2-40B4-BE49-F238E27FC236}">
                <a16:creationId xmlns:a16="http://schemas.microsoft.com/office/drawing/2014/main" id="{2DC4AA0A-D9C3-4A0B-990D-1BCB0022A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1219386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Bilde 4" descr="Et bilde som inneholder tekst, avis, papir, Utgivelse&#10;&#10;Automatisk generert beskrivelse">
            <a:extLst>
              <a:ext uri="{FF2B5EF4-FFF2-40B4-BE49-F238E27FC236}">
                <a16:creationId xmlns:a16="http://schemas.microsoft.com/office/drawing/2014/main" id="{B52371E2-5801-F75B-25D7-B4433888D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2376" y="169883"/>
            <a:ext cx="2799441" cy="3732589"/>
          </a:xfrm>
          <a:prstGeom prst="rect">
            <a:avLst/>
          </a:prstGeom>
        </p:spPr>
      </p:pic>
      <p:pic>
        <p:nvPicPr>
          <p:cNvPr id="7" name="Bilde 6" descr="Et bilde som inneholder tekst, Menneskeansikt, avis, person&#10;&#10;Automatisk generert beskrivelse">
            <a:extLst>
              <a:ext uri="{FF2B5EF4-FFF2-40B4-BE49-F238E27FC236}">
                <a16:creationId xmlns:a16="http://schemas.microsoft.com/office/drawing/2014/main" id="{1C8BB17C-C7DF-1A6F-FB2D-5D44EE124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125" y="150782"/>
            <a:ext cx="2570494" cy="3711906"/>
          </a:xfrm>
          <a:prstGeom prst="rect">
            <a:avLst/>
          </a:prstGeom>
        </p:spPr>
      </p:pic>
      <p:pic>
        <p:nvPicPr>
          <p:cNvPr id="3" name="Bilde 2" descr="Et bilde som inneholder tekst, avis, papir, Menneskeansikt&#10;&#10;Automatisk generert beskrivelse">
            <a:extLst>
              <a:ext uri="{FF2B5EF4-FFF2-40B4-BE49-F238E27FC236}">
                <a16:creationId xmlns:a16="http://schemas.microsoft.com/office/drawing/2014/main" id="{A2EE28E7-C7CE-8518-3660-4A2F101F51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638" y="169886"/>
            <a:ext cx="2799440" cy="3732588"/>
          </a:xfrm>
          <a:prstGeom prst="rect">
            <a:avLst/>
          </a:prstGeom>
        </p:spPr>
      </p:pic>
      <p:sp>
        <p:nvSpPr>
          <p:cNvPr id="21" name="Rectangle 20">
            <a:extLst>
              <a:ext uri="{FF2B5EF4-FFF2-40B4-BE49-F238E27FC236}">
                <a16:creationId xmlns:a16="http://schemas.microsoft.com/office/drawing/2014/main" id="{370878C7-7719-40BD-AA97-751A85670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501" y="4212709"/>
            <a:ext cx="10905302" cy="1997060"/>
          </a:xfrm>
          <a:prstGeom prst="rect">
            <a:avLst/>
          </a:prstGeom>
          <a:solidFill>
            <a:srgbClr val="43AEBF"/>
          </a:solidFill>
          <a:ln w="6350" cap="flat" cmpd="sng" algn="ctr">
            <a:noFill/>
            <a:prstDash val="solid"/>
          </a:ln>
          <a:effectLst>
            <a:outerShdw blurRad="50800" algn="ctr" rotWithShape="0">
              <a:prstClr val="black">
                <a:alpha val="66000"/>
              </a:prstClr>
            </a:outerShdw>
            <a:softEdge rad="0"/>
          </a:effectLst>
        </p:spPr>
      </p:sp>
      <p:sp>
        <p:nvSpPr>
          <p:cNvPr id="23" name="Rectangle 22">
            <a:extLst>
              <a:ext uri="{FF2B5EF4-FFF2-40B4-BE49-F238E27FC236}">
                <a16:creationId xmlns:a16="http://schemas.microsoft.com/office/drawing/2014/main" id="{1D9D3865-C494-4C4A-8495-8245E9054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348" y="4379135"/>
            <a:ext cx="10579608" cy="1664208"/>
          </a:xfrm>
          <a:prstGeom prst="rect">
            <a:avLst/>
          </a:prstGeom>
          <a:noFill/>
          <a:ln w="6350" cap="sq" cmpd="sng" algn="ctr">
            <a:solidFill>
              <a:srgbClr val="FFFFFF"/>
            </a:solidFill>
            <a:prstDash val="solid"/>
            <a:miter lim="800000"/>
          </a:ln>
          <a:effectLst/>
        </p:spPr>
      </p:sp>
      <p:cxnSp>
        <p:nvCxnSpPr>
          <p:cNvPr id="25" name="Straight Connector 24">
            <a:extLst>
              <a:ext uri="{FF2B5EF4-FFF2-40B4-BE49-F238E27FC236}">
                <a16:creationId xmlns:a16="http://schemas.microsoft.com/office/drawing/2014/main" id="{B78EE79F-FCAA-4CF9-9746-730B51FC4C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634895"/>
            <a:ext cx="0" cy="1152689"/>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TekstSylinder 7">
            <a:extLst>
              <a:ext uri="{FF2B5EF4-FFF2-40B4-BE49-F238E27FC236}">
                <a16:creationId xmlns:a16="http://schemas.microsoft.com/office/drawing/2014/main" id="{F5782CD6-280A-3BB6-C5D7-30B53CE52589}"/>
              </a:ext>
            </a:extLst>
          </p:cNvPr>
          <p:cNvSpPr txBox="1"/>
          <p:nvPr/>
        </p:nvSpPr>
        <p:spPr>
          <a:xfrm>
            <a:off x="930539" y="4877613"/>
            <a:ext cx="10442417" cy="1561477"/>
          </a:xfrm>
          <a:prstGeom prst="rect">
            <a:avLst/>
          </a:prstGeom>
        </p:spPr>
        <p:txBody>
          <a:bodyPr vert="horz" lIns="91440" tIns="45720" rIns="91440" bIns="45720" rtlCol="0" anchor="ctr">
            <a:normAutofit fontScale="85000" lnSpcReduction="20000"/>
          </a:bodyPr>
          <a:lstStyle/>
          <a:p>
            <a:pPr>
              <a:lnSpc>
                <a:spcPct val="90000"/>
              </a:lnSpc>
              <a:spcAft>
                <a:spcPts val="600"/>
              </a:spcAft>
              <a:buClr>
                <a:schemeClr val="tx1">
                  <a:lumMod val="85000"/>
                  <a:lumOff val="15000"/>
                </a:schemeClr>
              </a:buClr>
            </a:pPr>
            <a:r>
              <a:rPr lang="en-US" sz="2100" dirty="0" err="1">
                <a:solidFill>
                  <a:srgbClr val="FFFFFF"/>
                </a:solidFill>
              </a:rPr>
              <a:t>Antall</a:t>
            </a:r>
            <a:r>
              <a:rPr lang="en-US" sz="2100" dirty="0">
                <a:solidFill>
                  <a:srgbClr val="FFFFFF"/>
                </a:solidFill>
              </a:rPr>
              <a:t> </a:t>
            </a:r>
            <a:r>
              <a:rPr lang="en-US" sz="2100" dirty="0" err="1">
                <a:solidFill>
                  <a:srgbClr val="FFFFFF"/>
                </a:solidFill>
                <a:effectLst/>
              </a:rPr>
              <a:t>Forebyggende</a:t>
            </a:r>
            <a:r>
              <a:rPr lang="en-US" sz="2100" dirty="0">
                <a:solidFill>
                  <a:srgbClr val="FFFFFF"/>
                </a:solidFill>
                <a:effectLst/>
              </a:rPr>
              <a:t> </a:t>
            </a:r>
            <a:r>
              <a:rPr lang="en-US" sz="2100" dirty="0" err="1">
                <a:solidFill>
                  <a:srgbClr val="FFFFFF"/>
                </a:solidFill>
                <a:effectLst/>
              </a:rPr>
              <a:t>familieråd</a:t>
            </a:r>
            <a:r>
              <a:rPr lang="en-US" sz="2100" dirty="0">
                <a:solidFill>
                  <a:srgbClr val="FFFFFF"/>
                </a:solidFill>
                <a:effectLst/>
              </a:rPr>
              <a:t> (</a:t>
            </a:r>
            <a:r>
              <a:rPr lang="en-US" sz="2100" dirty="0" err="1">
                <a:solidFill>
                  <a:srgbClr val="FFFFFF"/>
                </a:solidFill>
                <a:effectLst/>
              </a:rPr>
              <a:t>oppstart</a:t>
            </a:r>
            <a:r>
              <a:rPr lang="en-US" sz="2100" dirty="0">
                <a:solidFill>
                  <a:srgbClr val="FFFFFF"/>
                </a:solidFill>
                <a:effectLst/>
              </a:rPr>
              <a:t> mars -22):</a:t>
            </a:r>
          </a:p>
          <a:p>
            <a:pPr marL="342900" lvl="0" indent="-182880">
              <a:lnSpc>
                <a:spcPct val="90000"/>
              </a:lnSpc>
              <a:spcAft>
                <a:spcPts val="600"/>
              </a:spcAft>
              <a:buClr>
                <a:schemeClr val="tx1">
                  <a:lumMod val="85000"/>
                  <a:lumOff val="15000"/>
                </a:schemeClr>
              </a:buClr>
              <a:buFont typeface="Garamond" pitchFamily="18" charset="0"/>
              <a:buChar char="◦"/>
            </a:pPr>
            <a:r>
              <a:rPr lang="en-US" sz="2100" dirty="0">
                <a:solidFill>
                  <a:srgbClr val="FFFFFF"/>
                </a:solidFill>
                <a:effectLst/>
              </a:rPr>
              <a:t>9 </a:t>
            </a:r>
            <a:r>
              <a:rPr lang="en-US" sz="2100" dirty="0" err="1">
                <a:solidFill>
                  <a:srgbClr val="FFFFFF"/>
                </a:solidFill>
                <a:effectLst/>
              </a:rPr>
              <a:t>familieråd</a:t>
            </a:r>
            <a:r>
              <a:rPr lang="en-US" sz="2100" dirty="0">
                <a:solidFill>
                  <a:srgbClr val="FFFFFF"/>
                </a:solidFill>
                <a:effectLst/>
              </a:rPr>
              <a:t> </a:t>
            </a:r>
            <a:r>
              <a:rPr lang="en-US" sz="2100" dirty="0" err="1">
                <a:solidFill>
                  <a:srgbClr val="FFFFFF"/>
                </a:solidFill>
                <a:effectLst/>
              </a:rPr>
              <a:t>i</a:t>
            </a:r>
            <a:r>
              <a:rPr lang="en-US" sz="2100" dirty="0">
                <a:solidFill>
                  <a:srgbClr val="FFFFFF"/>
                </a:solidFill>
                <a:effectLst/>
              </a:rPr>
              <a:t> 2022</a:t>
            </a:r>
          </a:p>
          <a:p>
            <a:pPr marL="342900" lvl="0" indent="-182880">
              <a:lnSpc>
                <a:spcPct val="90000"/>
              </a:lnSpc>
              <a:spcAft>
                <a:spcPts val="600"/>
              </a:spcAft>
              <a:buClr>
                <a:schemeClr val="tx1">
                  <a:lumMod val="85000"/>
                  <a:lumOff val="15000"/>
                </a:schemeClr>
              </a:buClr>
              <a:buFont typeface="Garamond" pitchFamily="18" charset="0"/>
              <a:buChar char="◦"/>
            </a:pPr>
            <a:r>
              <a:rPr lang="en-US" sz="2100" dirty="0">
                <a:solidFill>
                  <a:srgbClr val="FFFFFF"/>
                </a:solidFill>
              </a:rPr>
              <a:t>41 </a:t>
            </a:r>
            <a:r>
              <a:rPr lang="en-US" sz="2100" dirty="0" err="1">
                <a:solidFill>
                  <a:srgbClr val="FFFFFF"/>
                </a:solidFill>
              </a:rPr>
              <a:t>familieråd</a:t>
            </a:r>
            <a:r>
              <a:rPr lang="en-US" sz="2100" dirty="0">
                <a:solidFill>
                  <a:srgbClr val="FFFFFF"/>
                </a:solidFill>
                <a:effectLst/>
              </a:rPr>
              <a:t> </a:t>
            </a:r>
            <a:r>
              <a:rPr lang="en-US" sz="2100" dirty="0" err="1">
                <a:solidFill>
                  <a:srgbClr val="FFFFFF"/>
                </a:solidFill>
                <a:effectLst/>
              </a:rPr>
              <a:t>hittil</a:t>
            </a:r>
            <a:r>
              <a:rPr lang="en-US" sz="2100" dirty="0">
                <a:solidFill>
                  <a:srgbClr val="FFFFFF"/>
                </a:solidFill>
                <a:effectLst/>
              </a:rPr>
              <a:t> </a:t>
            </a:r>
            <a:r>
              <a:rPr lang="en-US" sz="2100" dirty="0" err="1">
                <a:solidFill>
                  <a:srgbClr val="FFFFFF"/>
                </a:solidFill>
                <a:effectLst/>
              </a:rPr>
              <a:t>i</a:t>
            </a:r>
            <a:r>
              <a:rPr lang="en-US" sz="2100" dirty="0">
                <a:solidFill>
                  <a:srgbClr val="FFFFFF"/>
                </a:solidFill>
                <a:effectLst/>
              </a:rPr>
              <a:t> 2023 </a:t>
            </a:r>
          </a:p>
          <a:p>
            <a:pPr marL="342900" lvl="0" indent="-182880">
              <a:lnSpc>
                <a:spcPct val="90000"/>
              </a:lnSpc>
              <a:spcAft>
                <a:spcPts val="600"/>
              </a:spcAft>
              <a:buClr>
                <a:schemeClr val="tx1">
                  <a:lumMod val="85000"/>
                  <a:lumOff val="15000"/>
                </a:schemeClr>
              </a:buClr>
              <a:buFont typeface="Garamond" pitchFamily="18" charset="0"/>
              <a:buChar char="◦"/>
            </a:pPr>
            <a:r>
              <a:rPr lang="en-US" sz="2100" dirty="0">
                <a:solidFill>
                  <a:srgbClr val="FFFFFF"/>
                </a:solidFill>
                <a:effectLst/>
              </a:rPr>
              <a:t>Alle </a:t>
            </a:r>
            <a:r>
              <a:rPr lang="en-US" sz="2100" dirty="0" err="1">
                <a:solidFill>
                  <a:srgbClr val="FFFFFF"/>
                </a:solidFill>
                <a:effectLst/>
              </a:rPr>
              <a:t>byområder</a:t>
            </a:r>
            <a:r>
              <a:rPr lang="en-US" sz="2100" dirty="0">
                <a:solidFill>
                  <a:srgbClr val="FFFFFF"/>
                </a:solidFill>
                <a:effectLst/>
              </a:rPr>
              <a:t> </a:t>
            </a:r>
            <a:r>
              <a:rPr lang="en-US" sz="2100" dirty="0" err="1">
                <a:solidFill>
                  <a:srgbClr val="FFFFFF"/>
                </a:solidFill>
                <a:effectLst/>
              </a:rPr>
              <a:t>representert</a:t>
            </a:r>
            <a:r>
              <a:rPr lang="en-US" sz="2100" dirty="0">
                <a:solidFill>
                  <a:srgbClr val="FFFFFF"/>
                </a:solidFill>
                <a:effectLst/>
              </a:rPr>
              <a:t>. </a:t>
            </a:r>
          </a:p>
          <a:p>
            <a:pPr marL="342900" lvl="0" indent="-182880">
              <a:lnSpc>
                <a:spcPct val="90000"/>
              </a:lnSpc>
              <a:spcAft>
                <a:spcPts val="600"/>
              </a:spcAft>
              <a:buClr>
                <a:schemeClr val="tx1">
                  <a:lumMod val="85000"/>
                  <a:lumOff val="15000"/>
                </a:schemeClr>
              </a:buClr>
              <a:buFont typeface="Garamond" pitchFamily="18" charset="0"/>
              <a:buChar char="◦"/>
            </a:pPr>
            <a:r>
              <a:rPr lang="en-US" sz="2100" dirty="0" err="1">
                <a:solidFill>
                  <a:srgbClr val="FFFFFF"/>
                </a:solidFill>
                <a:effectLst/>
              </a:rPr>
              <a:t>Omhandler</a:t>
            </a:r>
            <a:r>
              <a:rPr lang="en-US" sz="2100" dirty="0">
                <a:solidFill>
                  <a:srgbClr val="FFFFFF"/>
                </a:solidFill>
                <a:effectLst/>
              </a:rPr>
              <a:t> ca 150 barn/</a:t>
            </a:r>
            <a:r>
              <a:rPr lang="en-US" sz="2100" dirty="0" err="1">
                <a:solidFill>
                  <a:srgbClr val="FFFFFF"/>
                </a:solidFill>
                <a:effectLst/>
              </a:rPr>
              <a:t>unge</a:t>
            </a:r>
            <a:endParaRPr lang="en-US" sz="2100" dirty="0">
              <a:solidFill>
                <a:srgbClr val="FFFFFF"/>
              </a:solidFill>
              <a:effectLst/>
            </a:endParaRPr>
          </a:p>
          <a:p>
            <a:pPr>
              <a:lnSpc>
                <a:spcPct val="90000"/>
              </a:lnSpc>
              <a:spcAft>
                <a:spcPts val="600"/>
              </a:spcAft>
              <a:buClr>
                <a:schemeClr val="tx1">
                  <a:lumMod val="85000"/>
                  <a:lumOff val="15000"/>
                </a:schemeClr>
              </a:buClr>
            </a:pPr>
            <a:endParaRPr lang="en-US" sz="4000" dirty="0">
              <a:solidFill>
                <a:srgbClr val="FFFFFF"/>
              </a:solidFill>
              <a:effectLst/>
            </a:endParaRPr>
          </a:p>
          <a:p>
            <a:pPr indent="-182880">
              <a:lnSpc>
                <a:spcPct val="90000"/>
              </a:lnSpc>
              <a:spcAft>
                <a:spcPts val="600"/>
              </a:spcAft>
              <a:buClr>
                <a:schemeClr val="tx1">
                  <a:lumMod val="85000"/>
                  <a:lumOff val="15000"/>
                </a:schemeClr>
              </a:buClr>
              <a:buFont typeface="Garamond" pitchFamily="18" charset="0"/>
              <a:buChar char="◦"/>
            </a:pPr>
            <a:endParaRPr lang="en-US" sz="4000" dirty="0">
              <a:solidFill>
                <a:srgbClr val="FFFFFF"/>
              </a:solidFill>
              <a:effectLst/>
            </a:endParaRPr>
          </a:p>
          <a:p>
            <a:pPr indent="-182880">
              <a:lnSpc>
                <a:spcPct val="90000"/>
              </a:lnSpc>
              <a:spcAft>
                <a:spcPts val="600"/>
              </a:spcAft>
              <a:buClr>
                <a:schemeClr val="tx1">
                  <a:lumMod val="85000"/>
                  <a:lumOff val="15000"/>
                </a:schemeClr>
              </a:buClr>
              <a:buFont typeface="Garamond" pitchFamily="18" charset="0"/>
              <a:buChar char="◦"/>
            </a:pPr>
            <a:endParaRPr lang="en-US" sz="500" dirty="0">
              <a:solidFill>
                <a:srgbClr val="FFFFFF"/>
              </a:solidFill>
            </a:endParaRPr>
          </a:p>
        </p:txBody>
      </p:sp>
      <p:sp>
        <p:nvSpPr>
          <p:cNvPr id="6" name="TekstSylinder 5">
            <a:extLst>
              <a:ext uri="{FF2B5EF4-FFF2-40B4-BE49-F238E27FC236}">
                <a16:creationId xmlns:a16="http://schemas.microsoft.com/office/drawing/2014/main" id="{813B3E47-7D66-CC4B-34C2-66D6C9CEE553}"/>
              </a:ext>
            </a:extLst>
          </p:cNvPr>
          <p:cNvSpPr txBox="1"/>
          <p:nvPr/>
        </p:nvSpPr>
        <p:spPr>
          <a:xfrm>
            <a:off x="6712998" y="4447246"/>
            <a:ext cx="4406747" cy="1477328"/>
          </a:xfrm>
          <a:prstGeom prst="rect">
            <a:avLst/>
          </a:prstGeom>
          <a:noFill/>
        </p:spPr>
        <p:txBody>
          <a:bodyPr wrap="square" rtlCol="0">
            <a:spAutoFit/>
          </a:bodyPr>
          <a:lstStyle/>
          <a:p>
            <a:r>
              <a:rPr lang="nb-NO" dirty="0"/>
              <a:t>«Dette er veldig i kjernen av det man hele tiden snakker om – hjelpe de unge tidlig nok og godt nok. Og dette gjøres altså langt på vei ved å bruke ressurser som allerede finnes rundt dem.»  (leder </a:t>
            </a:r>
            <a:r>
              <a:rPr lang="nb-NO" dirty="0" err="1"/>
              <a:t>fvn</a:t>
            </a:r>
            <a:r>
              <a:rPr lang="nb-NO" dirty="0"/>
              <a:t>, 26.april 2023)</a:t>
            </a:r>
            <a:endParaRPr lang="no-NO" dirty="0"/>
          </a:p>
        </p:txBody>
      </p:sp>
    </p:spTree>
    <p:extLst>
      <p:ext uri="{BB962C8B-B14F-4D97-AF65-F5344CB8AC3E}">
        <p14:creationId xmlns:p14="http://schemas.microsoft.com/office/powerpoint/2010/main" val="146770758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Rectangle 38">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41" name="Rectangle 40">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43" name="Rectangle 42">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5" name="Group 44">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46" name="Straight Connector 45">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50" name="Rectangle 49">
            <a:extLst>
              <a:ext uri="{FF2B5EF4-FFF2-40B4-BE49-F238E27FC236}">
                <a16:creationId xmlns:a16="http://schemas.microsoft.com/office/drawing/2014/main" id="{1C3E817E-E139-426E-89E5-9DD346EC7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2ADD2F6-F7FC-464F-8F18-5BDBD27A7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alpha val="60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A3A31F1-FA83-497F-98FF-9A5621DC5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816874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kunst&#10;&#10;Automatisk generert beskrivelse">
            <a:extLst>
              <a:ext uri="{FF2B5EF4-FFF2-40B4-BE49-F238E27FC236}">
                <a16:creationId xmlns:a16="http://schemas.microsoft.com/office/drawing/2014/main" id="{90821B73-00AF-6340-C54D-5949D26EF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937" y="645106"/>
            <a:ext cx="5559896" cy="5559896"/>
          </a:xfrm>
          <a:prstGeom prst="rect">
            <a:avLst/>
          </a:prstGeom>
        </p:spPr>
      </p:pic>
      <p:sp>
        <p:nvSpPr>
          <p:cNvPr id="56" name="Rectangle 55">
            <a:extLst>
              <a:ext uri="{FF2B5EF4-FFF2-40B4-BE49-F238E27FC236}">
                <a16:creationId xmlns:a16="http://schemas.microsoft.com/office/drawing/2014/main" id="{343FF9E2-8F7E-4BCC-9A50-C41AD8A56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31468" y="164592"/>
            <a:ext cx="3708894" cy="654017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5FC5928-3677-385B-FFD4-337111953932}"/>
              </a:ext>
            </a:extLst>
          </p:cNvPr>
          <p:cNvSpPr>
            <a:spLocks noGrp="1"/>
          </p:cNvSpPr>
          <p:nvPr>
            <p:ph type="title"/>
          </p:nvPr>
        </p:nvSpPr>
        <p:spPr>
          <a:xfrm>
            <a:off x="8560024" y="1559768"/>
            <a:ext cx="3238829" cy="3135379"/>
          </a:xfrm>
        </p:spPr>
        <p:txBody>
          <a:bodyPr vert="horz" lIns="91440" tIns="45720" rIns="91440" bIns="45720" rtlCol="0" anchor="ctr">
            <a:normAutofit/>
          </a:bodyPr>
          <a:lstStyle/>
          <a:p>
            <a:pPr marL="457200" indent="-457200" algn="ctr">
              <a:lnSpc>
                <a:spcPct val="83000"/>
              </a:lnSpc>
              <a:spcAft>
                <a:spcPts val="600"/>
              </a:spcAft>
            </a:pPr>
            <a:br>
              <a:rPr lang="en-US" sz="4800" cap="all" spc="-100"/>
            </a:br>
            <a:endParaRPr lang="en-US" sz="4800" cap="all" spc="-100"/>
          </a:p>
        </p:txBody>
      </p:sp>
      <p:sp>
        <p:nvSpPr>
          <p:cNvPr id="58" name="Rectangle 57">
            <a:extLst>
              <a:ext uri="{FF2B5EF4-FFF2-40B4-BE49-F238E27FC236}">
                <a16:creationId xmlns:a16="http://schemas.microsoft.com/office/drawing/2014/main" id="{47751BC8-250F-493B-BDF9-D45BA5991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19318" y="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0" name="Straight Connector 59">
            <a:extLst>
              <a:ext uri="{FF2B5EF4-FFF2-40B4-BE49-F238E27FC236}">
                <a16:creationId xmlns:a16="http://schemas.microsoft.com/office/drawing/2014/main" id="{BF0F044C-8394-47CB-8E3D-FA56B06939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33618" y="-1172"/>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B2DCD75-B707-4C51-8ADC-813834C09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25258" y="-1172"/>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4851414-8BB1-42EF-912B-608FCE07B2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33618" y="644123"/>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6" name="TekstSylinder 5">
            <a:extLst>
              <a:ext uri="{FF2B5EF4-FFF2-40B4-BE49-F238E27FC236}">
                <a16:creationId xmlns:a16="http://schemas.microsoft.com/office/drawing/2014/main" id="{65E34DAD-2F1D-1508-E8D8-EF581E299491}"/>
              </a:ext>
            </a:extLst>
          </p:cNvPr>
          <p:cNvSpPr txBox="1"/>
          <p:nvPr/>
        </p:nvSpPr>
        <p:spPr>
          <a:xfrm>
            <a:off x="5135880" y="6215400"/>
            <a:ext cx="1670650" cy="246221"/>
          </a:xfrm>
          <a:prstGeom prst="rect">
            <a:avLst/>
          </a:prstGeom>
          <a:noFill/>
        </p:spPr>
        <p:txBody>
          <a:bodyPr wrap="none" rtlCol="0">
            <a:spAutoFit/>
          </a:bodyPr>
          <a:lstStyle/>
          <a:p>
            <a:r>
              <a:rPr lang="nb-NO" sz="1000" dirty="0">
                <a:solidFill>
                  <a:schemeClr val="accent1">
                    <a:lumMod val="75000"/>
                  </a:schemeClr>
                </a:solidFill>
                <a:hlinkClick r:id="rId4">
                  <a:extLst>
                    <a:ext uri="{A12FA001-AC4F-418D-AE19-62706E023703}">
                      <ahyp:hlinkClr xmlns:ahyp="http://schemas.microsoft.com/office/drawing/2018/hyperlinkcolor" val="tx"/>
                    </a:ext>
                  </a:extLst>
                </a:hlinkClick>
              </a:rPr>
              <a:t>Spørsmålstegn - PIXERS.NO</a:t>
            </a:r>
            <a:endParaRPr lang="no-NO" sz="1000" dirty="0">
              <a:solidFill>
                <a:schemeClr val="accent1">
                  <a:lumMod val="75000"/>
                </a:schemeClr>
              </a:solidFill>
            </a:endParaRPr>
          </a:p>
        </p:txBody>
      </p:sp>
      <p:sp>
        <p:nvSpPr>
          <p:cNvPr id="8" name="TekstSylinder 7">
            <a:extLst>
              <a:ext uri="{FF2B5EF4-FFF2-40B4-BE49-F238E27FC236}">
                <a16:creationId xmlns:a16="http://schemas.microsoft.com/office/drawing/2014/main" id="{D2C77CF3-489B-6C9C-C226-D5F764612FAB}"/>
              </a:ext>
            </a:extLst>
          </p:cNvPr>
          <p:cNvSpPr txBox="1"/>
          <p:nvPr/>
        </p:nvSpPr>
        <p:spPr>
          <a:xfrm>
            <a:off x="8813494" y="1282320"/>
            <a:ext cx="2732183" cy="2554545"/>
          </a:xfrm>
          <a:prstGeom prst="rect">
            <a:avLst/>
          </a:prstGeom>
          <a:noFill/>
        </p:spPr>
        <p:txBody>
          <a:bodyPr wrap="square" rtlCol="0">
            <a:spAutoFit/>
          </a:bodyPr>
          <a:lstStyle/>
          <a:p>
            <a:r>
              <a:rPr lang="nb-NO" sz="3200" dirty="0">
                <a:solidFill>
                  <a:schemeClr val="accent1">
                    <a:lumMod val="75000"/>
                  </a:schemeClr>
                </a:solidFill>
              </a:rPr>
              <a:t>Hvorfor foreldreråd? </a:t>
            </a:r>
          </a:p>
          <a:p>
            <a:r>
              <a:rPr lang="nb-NO" sz="3200" dirty="0">
                <a:solidFill>
                  <a:schemeClr val="accent1">
                    <a:lumMod val="75000"/>
                  </a:schemeClr>
                </a:solidFill>
              </a:rPr>
              <a:t>…og hva er annerledes enn familieråd? </a:t>
            </a:r>
            <a:endParaRPr lang="no-NO" sz="3200" dirty="0">
              <a:solidFill>
                <a:schemeClr val="accent1">
                  <a:lumMod val="75000"/>
                </a:schemeClr>
              </a:solidFill>
            </a:endParaRPr>
          </a:p>
        </p:txBody>
      </p:sp>
      <p:sp>
        <p:nvSpPr>
          <p:cNvPr id="3" name="TekstSylinder 2">
            <a:extLst>
              <a:ext uri="{FF2B5EF4-FFF2-40B4-BE49-F238E27FC236}">
                <a16:creationId xmlns:a16="http://schemas.microsoft.com/office/drawing/2014/main" id="{B9A86DB6-836D-AEE2-2A0E-567CEF4C9A5C}"/>
              </a:ext>
            </a:extLst>
          </p:cNvPr>
          <p:cNvSpPr txBox="1"/>
          <p:nvPr/>
        </p:nvSpPr>
        <p:spPr>
          <a:xfrm>
            <a:off x="8427904" y="4695147"/>
            <a:ext cx="3470313" cy="1200329"/>
          </a:xfrm>
          <a:prstGeom prst="rect">
            <a:avLst/>
          </a:prstGeom>
          <a:noFill/>
        </p:spPr>
        <p:txBody>
          <a:bodyPr wrap="square" rtlCol="0">
            <a:spAutoFit/>
          </a:bodyPr>
          <a:lstStyle/>
          <a:p>
            <a:r>
              <a:rPr lang="nb-NO" dirty="0">
                <a:solidFill>
                  <a:schemeClr val="accent1">
                    <a:lumMod val="75000"/>
                  </a:schemeClr>
                </a:solidFill>
              </a:rPr>
              <a:t>2023: </a:t>
            </a:r>
          </a:p>
          <a:p>
            <a:pPr marL="285750" indent="-285750">
              <a:buFontTx/>
              <a:buChar char="-"/>
            </a:pPr>
            <a:r>
              <a:rPr lang="nb-NO" dirty="0">
                <a:solidFill>
                  <a:schemeClr val="accent1">
                    <a:lumMod val="75000"/>
                  </a:schemeClr>
                </a:solidFill>
              </a:rPr>
              <a:t>18 gjennomført (13 saker)</a:t>
            </a:r>
          </a:p>
          <a:p>
            <a:pPr marL="285750" indent="-285750">
              <a:buFontTx/>
              <a:buChar char="-"/>
            </a:pPr>
            <a:r>
              <a:rPr lang="nb-NO" dirty="0">
                <a:solidFill>
                  <a:schemeClr val="accent1">
                    <a:lumMod val="75000"/>
                  </a:schemeClr>
                </a:solidFill>
              </a:rPr>
              <a:t>Involvert </a:t>
            </a:r>
            <a:r>
              <a:rPr lang="nb-NO" dirty="0" err="1">
                <a:solidFill>
                  <a:schemeClr val="accent1">
                    <a:lumMod val="75000"/>
                  </a:schemeClr>
                </a:solidFill>
              </a:rPr>
              <a:t>ca</a:t>
            </a:r>
            <a:r>
              <a:rPr lang="nb-NO" dirty="0">
                <a:solidFill>
                  <a:schemeClr val="accent1">
                    <a:lumMod val="75000"/>
                  </a:schemeClr>
                </a:solidFill>
              </a:rPr>
              <a:t> 250 barn/unge</a:t>
            </a:r>
          </a:p>
          <a:p>
            <a:pPr marL="285750" indent="-285750">
              <a:buFontTx/>
              <a:buChar char="-"/>
            </a:pPr>
            <a:r>
              <a:rPr lang="nb-NO" dirty="0" err="1">
                <a:solidFill>
                  <a:schemeClr val="accent1">
                    <a:lumMod val="75000"/>
                  </a:schemeClr>
                </a:solidFill>
              </a:rPr>
              <a:t>Gj.snitt</a:t>
            </a:r>
            <a:r>
              <a:rPr lang="nb-NO" dirty="0">
                <a:solidFill>
                  <a:schemeClr val="accent1">
                    <a:lumMod val="75000"/>
                  </a:schemeClr>
                </a:solidFill>
              </a:rPr>
              <a:t> 3,7 time pr barn/familie</a:t>
            </a:r>
            <a:endParaRPr lang="no-NO" dirty="0">
              <a:solidFill>
                <a:schemeClr val="accent1">
                  <a:lumMod val="75000"/>
                </a:schemeClr>
              </a:solidFill>
            </a:endParaRPr>
          </a:p>
        </p:txBody>
      </p:sp>
    </p:spTree>
    <p:extLst>
      <p:ext uri="{BB962C8B-B14F-4D97-AF65-F5344CB8AC3E}">
        <p14:creationId xmlns:p14="http://schemas.microsoft.com/office/powerpoint/2010/main" val="41035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7B58A187-A4B1-42EB-A4C7-8635BA507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37F14E7F-3054-458C-ACF9-A8DA1757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3" name="Rectangle 12">
            <a:extLst>
              <a:ext uri="{FF2B5EF4-FFF2-40B4-BE49-F238E27FC236}">
                <a16:creationId xmlns:a16="http://schemas.microsoft.com/office/drawing/2014/main" id="{93747C1C-97FC-4D70-A6C8-A01FBCF5A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6" name="Straight Connector 15">
              <a:extLst>
                <a:ext uri="{FF2B5EF4-FFF2-40B4-BE49-F238E27FC236}">
                  <a16:creationId xmlns:a16="http://schemas.microsoft.com/office/drawing/2014/main" id="{05CDC370-AE44-4300-98BA-FE204E8817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B15501-CB9A-4642-80EE-2876EF039E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AFF9525-325F-47B3-A63C-93C12253AD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D071C0CD-5EFD-45A1-AAFD-61C3D4A65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A03302C-20A2-4C4F-9760-E85AE104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24" name="Rectangle 23">
            <a:extLst>
              <a:ext uri="{FF2B5EF4-FFF2-40B4-BE49-F238E27FC236}">
                <a16:creationId xmlns:a16="http://schemas.microsoft.com/office/drawing/2014/main" id="{D00F093B-0739-4429-B30D-D72924D08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1D1115D3-32AD-DCA0-D384-116DA0751BA2}"/>
              </a:ext>
            </a:extLst>
          </p:cNvPr>
          <p:cNvSpPr>
            <a:spLocks noGrp="1"/>
          </p:cNvSpPr>
          <p:nvPr>
            <p:ph type="title"/>
          </p:nvPr>
        </p:nvSpPr>
        <p:spPr>
          <a:xfrm>
            <a:off x="1306286" y="1446715"/>
            <a:ext cx="9637485" cy="3299335"/>
          </a:xfrm>
        </p:spPr>
        <p:txBody>
          <a:bodyPr vert="horz" lIns="91440" tIns="45720" rIns="91440" bIns="45720" rtlCol="0" anchor="ctr">
            <a:normAutofit/>
          </a:bodyPr>
          <a:lstStyle/>
          <a:p>
            <a:pPr>
              <a:lnSpc>
                <a:spcPct val="83000"/>
              </a:lnSpc>
            </a:pPr>
            <a:r>
              <a:rPr lang="nb-NO" sz="2800" b="1" i="0" u="sng" dirty="0">
                <a:solidFill>
                  <a:schemeClr val="accent1">
                    <a:lumMod val="75000"/>
                  </a:schemeClr>
                </a:solidFill>
                <a:effectLst/>
                <a:latin typeface="+mn-lt"/>
              </a:rPr>
              <a:t>Temaer som egner seg til foreldreråd:</a:t>
            </a:r>
            <a:br>
              <a:rPr lang="nb-NO" sz="2800" b="1" i="0" u="sng" dirty="0">
                <a:solidFill>
                  <a:schemeClr val="accent1">
                    <a:lumMod val="75000"/>
                  </a:schemeClr>
                </a:solidFill>
                <a:effectLst/>
                <a:latin typeface="+mn-lt"/>
              </a:rPr>
            </a:br>
            <a:br>
              <a:rPr lang="nb-NO" sz="2800" b="1" i="0" u="sng" dirty="0">
                <a:solidFill>
                  <a:schemeClr val="accent1">
                    <a:lumMod val="75000"/>
                  </a:schemeClr>
                </a:solidFill>
                <a:effectLst/>
                <a:latin typeface="+mn-lt"/>
              </a:rPr>
            </a:br>
            <a:r>
              <a:rPr lang="nb-NO" sz="2800" i="0" dirty="0">
                <a:solidFill>
                  <a:schemeClr val="accent1">
                    <a:lumMod val="75000"/>
                  </a:schemeClr>
                </a:solidFill>
                <a:effectLst/>
                <a:latin typeface="+mn-lt"/>
              </a:rPr>
              <a:t>- </a:t>
            </a:r>
            <a:r>
              <a:rPr lang="nb-NO" sz="2800" b="0" i="0" dirty="0">
                <a:solidFill>
                  <a:schemeClr val="accent1">
                    <a:lumMod val="75000"/>
                  </a:schemeClr>
                </a:solidFill>
                <a:effectLst/>
                <a:latin typeface="+mn-lt"/>
              </a:rPr>
              <a:t>Utenforskap</a:t>
            </a:r>
            <a:br>
              <a:rPr lang="nb-NO" sz="2800" b="0" i="0" dirty="0">
                <a:solidFill>
                  <a:schemeClr val="accent1">
                    <a:lumMod val="75000"/>
                  </a:schemeClr>
                </a:solidFill>
                <a:effectLst/>
                <a:latin typeface="+mn-lt"/>
              </a:rPr>
            </a:br>
            <a:r>
              <a:rPr lang="nb-NO" sz="2800" b="0" i="0" dirty="0">
                <a:solidFill>
                  <a:schemeClr val="accent1">
                    <a:lumMod val="75000"/>
                  </a:schemeClr>
                </a:solidFill>
                <a:effectLst/>
                <a:latin typeface="+mn-lt"/>
              </a:rPr>
              <a:t>- Sosiale utfordringer</a:t>
            </a:r>
            <a:br>
              <a:rPr lang="nb-NO" sz="2800" b="0" i="0" dirty="0">
                <a:solidFill>
                  <a:schemeClr val="accent1">
                    <a:lumMod val="75000"/>
                  </a:schemeClr>
                </a:solidFill>
                <a:effectLst/>
                <a:latin typeface="+mn-lt"/>
              </a:rPr>
            </a:br>
            <a:r>
              <a:rPr lang="nb-NO" sz="2800" b="0" i="0" dirty="0">
                <a:solidFill>
                  <a:schemeClr val="accent1">
                    <a:lumMod val="75000"/>
                  </a:schemeClr>
                </a:solidFill>
                <a:effectLst/>
                <a:latin typeface="+mn-lt"/>
              </a:rPr>
              <a:t>- Mobbing</a:t>
            </a:r>
            <a:br>
              <a:rPr lang="nb-NO" sz="2800" b="0" i="0" dirty="0">
                <a:solidFill>
                  <a:schemeClr val="accent1">
                    <a:lumMod val="75000"/>
                  </a:schemeClr>
                </a:solidFill>
                <a:effectLst/>
                <a:latin typeface="+mn-lt"/>
              </a:rPr>
            </a:br>
            <a:r>
              <a:rPr lang="nb-NO" sz="2800" b="0" i="0" dirty="0">
                <a:solidFill>
                  <a:schemeClr val="accent1">
                    <a:lumMod val="75000"/>
                  </a:schemeClr>
                </a:solidFill>
                <a:effectLst/>
                <a:latin typeface="+mn-lt"/>
              </a:rPr>
              <a:t>- Utrygt og urolig læringsmiljø i klassen</a:t>
            </a:r>
            <a:br>
              <a:rPr lang="nb-NO" sz="2800" b="0" i="0" dirty="0">
                <a:solidFill>
                  <a:schemeClr val="accent1">
                    <a:lumMod val="75000"/>
                  </a:schemeClr>
                </a:solidFill>
                <a:effectLst/>
                <a:latin typeface="+mn-lt"/>
              </a:rPr>
            </a:br>
            <a:r>
              <a:rPr lang="nb-NO" sz="2800" b="0" i="0" dirty="0">
                <a:solidFill>
                  <a:schemeClr val="accent1">
                    <a:lumMod val="75000"/>
                  </a:schemeClr>
                </a:solidFill>
                <a:effectLst/>
                <a:latin typeface="+mn-lt"/>
              </a:rPr>
              <a:t>- </a:t>
            </a:r>
            <a:r>
              <a:rPr lang="nb-NO" sz="2800" dirty="0">
                <a:solidFill>
                  <a:schemeClr val="accent1">
                    <a:lumMod val="75000"/>
                  </a:schemeClr>
                </a:solidFill>
                <a:latin typeface="+mn-lt"/>
              </a:rPr>
              <a:t>Bekymringer </a:t>
            </a:r>
            <a:r>
              <a:rPr lang="nb-NO" sz="2800" b="0" i="0" dirty="0">
                <a:solidFill>
                  <a:schemeClr val="accent1">
                    <a:lumMod val="75000"/>
                  </a:schemeClr>
                </a:solidFill>
                <a:effectLst/>
                <a:latin typeface="+mn-lt"/>
              </a:rPr>
              <a:t>knyttet til rus, vold og/eller sosialt press</a:t>
            </a:r>
            <a:endParaRPr lang="en-US" sz="2800" cap="all" spc="-100" dirty="0">
              <a:solidFill>
                <a:schemeClr val="accent1">
                  <a:lumMod val="75000"/>
                </a:schemeClr>
              </a:solidFill>
              <a:latin typeface="+mn-lt"/>
            </a:endParaRPr>
          </a:p>
        </p:txBody>
      </p:sp>
      <p:sp>
        <p:nvSpPr>
          <p:cNvPr id="26" name="Rectangle 25">
            <a:extLst>
              <a:ext uri="{FF2B5EF4-FFF2-40B4-BE49-F238E27FC236}">
                <a16:creationId xmlns:a16="http://schemas.microsoft.com/office/drawing/2014/main" id="{1BB92999-6A40-480A-8965-2F20DFB03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27">
            <a:extLst>
              <a:ext uri="{FF2B5EF4-FFF2-40B4-BE49-F238E27FC236}">
                <a16:creationId xmlns:a16="http://schemas.microsoft.com/office/drawing/2014/main" id="{15573B87-7D61-460C-9ADA-EF63674E3A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AAF6B7C-985D-4351-9564-8DBDF5BB03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88433F4-33AB-4CE1-9DE3-72A8403654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990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Rectangle 38">
            <a:extLst>
              <a:ext uri="{FF2B5EF4-FFF2-40B4-BE49-F238E27FC236}">
                <a16:creationId xmlns:a16="http://schemas.microsoft.com/office/drawing/2014/main" id="{7B58A187-A4B1-42EB-A4C7-8635BA507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41" name="Rectangle 40">
            <a:extLst>
              <a:ext uri="{FF2B5EF4-FFF2-40B4-BE49-F238E27FC236}">
                <a16:creationId xmlns:a16="http://schemas.microsoft.com/office/drawing/2014/main" id="{37F14E7F-3054-458C-ACF9-A8DA1757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43" name="Rectangle 42">
            <a:extLst>
              <a:ext uri="{FF2B5EF4-FFF2-40B4-BE49-F238E27FC236}">
                <a16:creationId xmlns:a16="http://schemas.microsoft.com/office/drawing/2014/main" id="{93747C1C-97FC-4D70-A6C8-A01FBCF5A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5" name="Group 44">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46" name="Straight Connector 45">
              <a:extLst>
                <a:ext uri="{FF2B5EF4-FFF2-40B4-BE49-F238E27FC236}">
                  <a16:creationId xmlns:a16="http://schemas.microsoft.com/office/drawing/2014/main" id="{05CDC370-AE44-4300-98BA-FE204E8817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7B15501-CB9A-4642-80EE-2876EF039E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AFF9525-325F-47B3-A63C-93C12253AD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50" name="Rectangle 49">
            <a:extLst>
              <a:ext uri="{FF2B5EF4-FFF2-40B4-BE49-F238E27FC236}">
                <a16:creationId xmlns:a16="http://schemas.microsoft.com/office/drawing/2014/main" id="{B66F8A2C-B8CF-4B20-9A73-2ADCF6302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Rectangle 51">
            <a:extLst>
              <a:ext uri="{FF2B5EF4-FFF2-40B4-BE49-F238E27FC236}">
                <a16:creationId xmlns:a16="http://schemas.microsoft.com/office/drawing/2014/main" id="{B5DD78E9-DE0D-47AF-A0DB-F475221E3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54" name="Rectangle 53">
            <a:extLst>
              <a:ext uri="{FF2B5EF4-FFF2-40B4-BE49-F238E27FC236}">
                <a16:creationId xmlns:a16="http://schemas.microsoft.com/office/drawing/2014/main" id="{A118D329-2010-4A15-B57C-429FFAE35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42ECE858-AC7B-0B88-9CE6-0F3203775F91}"/>
              </a:ext>
            </a:extLst>
          </p:cNvPr>
          <p:cNvSpPr>
            <a:spLocks noGrp="1"/>
          </p:cNvSpPr>
          <p:nvPr>
            <p:ph type="title"/>
          </p:nvPr>
        </p:nvSpPr>
        <p:spPr>
          <a:xfrm>
            <a:off x="1269198" y="1332236"/>
            <a:ext cx="6544620" cy="4302880"/>
          </a:xfrm>
        </p:spPr>
        <p:txBody>
          <a:bodyPr vert="horz" lIns="91440" tIns="45720" rIns="91440" bIns="45720" rtlCol="0" anchor="ctr">
            <a:normAutofit fontScale="90000"/>
          </a:bodyPr>
          <a:lstStyle/>
          <a:p>
            <a:pPr lvl="0">
              <a:lnSpc>
                <a:spcPct val="83000"/>
              </a:lnSpc>
            </a:pPr>
            <a:br>
              <a:rPr lang="en-US" sz="1300" cap="all" spc="-100" dirty="0">
                <a:solidFill>
                  <a:schemeClr val="tx1"/>
                </a:solidFill>
              </a:rPr>
            </a:br>
            <a:br>
              <a:rPr lang="en-US" sz="1300" cap="all" spc="-100" dirty="0">
                <a:solidFill>
                  <a:schemeClr val="tx1"/>
                </a:solidFill>
              </a:rPr>
            </a:br>
            <a:r>
              <a:rPr lang="en-US" sz="2000" i="1" cap="all" spc="-100" dirty="0" err="1">
                <a:solidFill>
                  <a:schemeClr val="accent1">
                    <a:lumMod val="75000"/>
                  </a:schemeClr>
                </a:solidFill>
                <a:latin typeface="+mn-lt"/>
              </a:rPr>
              <a:t>Hvordan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skape</a:t>
            </a:r>
            <a:r>
              <a:rPr lang="en-US" sz="2000" i="1" cap="all" spc="-100" dirty="0">
                <a:solidFill>
                  <a:schemeClr val="accent1">
                    <a:lumMod val="75000"/>
                  </a:schemeClr>
                </a:solidFill>
                <a:latin typeface="+mn-lt"/>
              </a:rPr>
              <a:t> et  </a:t>
            </a:r>
            <a:r>
              <a:rPr lang="en-US" sz="2000" i="1" cap="all" spc="-100" dirty="0" err="1">
                <a:solidFill>
                  <a:schemeClr val="accent1">
                    <a:lumMod val="75000"/>
                  </a:schemeClr>
                </a:solidFill>
                <a:latin typeface="+mn-lt"/>
              </a:rPr>
              <a:t>trygt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og</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godt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samarbeid</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til</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beste</a:t>
            </a:r>
            <a:r>
              <a:rPr lang="en-US" sz="2000" i="1" cap="all" spc="-100" dirty="0">
                <a:solidFill>
                  <a:schemeClr val="accent1">
                    <a:lumMod val="75000"/>
                  </a:schemeClr>
                </a:solidFill>
                <a:latin typeface="+mn-lt"/>
              </a:rPr>
              <a:t> for  </a:t>
            </a:r>
            <a:r>
              <a:rPr lang="en-US" sz="2000" i="1" cap="all" spc="-100" dirty="0" err="1">
                <a:solidFill>
                  <a:schemeClr val="accent1">
                    <a:lumMod val="75000"/>
                  </a:schemeClr>
                </a:solidFill>
                <a:latin typeface="+mn-lt"/>
              </a:rPr>
              <a:t>våre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ungdommer</a:t>
            </a:r>
            <a:r>
              <a:rPr lang="en-US" sz="2000" i="1" cap="all" spc="-100" dirty="0">
                <a:solidFill>
                  <a:schemeClr val="accent1">
                    <a:lumMod val="75000"/>
                  </a:schemeClr>
                </a:solidFill>
                <a:latin typeface="+mn-lt"/>
              </a:rPr>
              <a:t>?  </a:t>
            </a:r>
            <a:br>
              <a:rPr lang="en-US" sz="2000" i="1" cap="all" spc="-100" dirty="0">
                <a:solidFill>
                  <a:schemeClr val="accent1">
                    <a:lumMod val="75000"/>
                  </a:schemeClr>
                </a:solidFill>
                <a:latin typeface="+mn-lt"/>
              </a:rPr>
            </a:b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Hvordan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som</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hjelpe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hverandre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til</a:t>
            </a:r>
            <a:r>
              <a:rPr lang="en-US" sz="2000" i="1" cap="all" spc="-100" dirty="0">
                <a:solidFill>
                  <a:schemeClr val="accent1">
                    <a:lumMod val="75000"/>
                  </a:schemeClr>
                </a:solidFill>
                <a:latin typeface="+mn-lt"/>
              </a:rPr>
              <a:t> å </a:t>
            </a:r>
            <a:r>
              <a:rPr lang="en-US" sz="2000" i="1" cap="all" spc="-100" dirty="0" err="1">
                <a:solidFill>
                  <a:schemeClr val="accent1">
                    <a:lumMod val="75000"/>
                  </a:schemeClr>
                </a:solidFill>
                <a:latin typeface="+mn-lt"/>
              </a:rPr>
              <a:t>stoppe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bekymringsfull</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atferd</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knyttet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til</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rus</a:t>
            </a:r>
            <a:r>
              <a:rPr lang="en-US" sz="2000" i="1" cap="all" spc="-100" dirty="0">
                <a:solidFill>
                  <a:schemeClr val="accent1">
                    <a:lumMod val="75000"/>
                  </a:schemeClr>
                </a:solidFill>
                <a:latin typeface="+mn-lt"/>
              </a:rPr>
              <a:t> hos </a:t>
            </a:r>
            <a:r>
              <a:rPr lang="en-US" sz="2000" i="1" cap="all" spc="-100" dirty="0" err="1">
                <a:solidFill>
                  <a:schemeClr val="accent1">
                    <a:lumMod val="75000"/>
                  </a:schemeClr>
                </a:solidFill>
                <a:latin typeface="+mn-lt"/>
              </a:rPr>
              <a:t>ungdommene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våre</a:t>
            </a:r>
            <a:r>
              <a:rPr lang="en-US" sz="2000" i="1" cap="all" spc="-100" dirty="0">
                <a:solidFill>
                  <a:schemeClr val="accent1">
                    <a:lumMod val="75000"/>
                  </a:schemeClr>
                </a:solidFill>
                <a:latin typeface="+mn-lt"/>
              </a:rPr>
              <a:t>?  </a:t>
            </a:r>
            <a:br>
              <a:rPr lang="en-US" sz="2000" i="1" cap="all" spc="-100" dirty="0">
                <a:solidFill>
                  <a:schemeClr val="accent1">
                    <a:lumMod val="75000"/>
                  </a:schemeClr>
                </a:solidFill>
                <a:latin typeface="+mn-lt"/>
              </a:rPr>
            </a:b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Hvilke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retningslinjer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ha for å ta </a:t>
            </a:r>
            <a:r>
              <a:rPr lang="en-US" sz="2000" i="1" cap="all" spc="-100" dirty="0" err="1">
                <a:solidFill>
                  <a:schemeClr val="accent1">
                    <a:lumMod val="75000"/>
                  </a:schemeClr>
                </a:solidFill>
                <a:latin typeface="+mn-lt"/>
              </a:rPr>
              <a:t>opp</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vanskelige</a:t>
            </a:r>
            <a:r>
              <a:rPr lang="en-US" sz="2000" i="1" cap="all" spc="-100" dirty="0">
                <a:solidFill>
                  <a:schemeClr val="accent1">
                    <a:lumMod val="75000"/>
                  </a:schemeClr>
                </a:solidFill>
                <a:latin typeface="+mn-lt"/>
              </a:rPr>
              <a:t>  ting </a:t>
            </a:r>
            <a:r>
              <a:rPr lang="en-US" sz="2000" i="1" cap="all" spc="-100" dirty="0" err="1">
                <a:solidFill>
                  <a:schemeClr val="accent1">
                    <a:lumMod val="75000"/>
                  </a:schemeClr>
                </a:solidFill>
                <a:latin typeface="+mn-lt"/>
              </a:rPr>
              <a:t>eller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bekymringer</a:t>
            </a:r>
            <a:r>
              <a:rPr lang="en-US" sz="2000" i="1" cap="all" spc="-100" dirty="0">
                <a:solidFill>
                  <a:schemeClr val="accent1">
                    <a:lumMod val="75000"/>
                  </a:schemeClr>
                </a:solidFill>
                <a:latin typeface="+mn-lt"/>
              </a:rPr>
              <a:t> med </a:t>
            </a:r>
            <a:r>
              <a:rPr lang="en-US" sz="2000" i="1" cap="all" spc="-100" dirty="0" err="1">
                <a:solidFill>
                  <a:schemeClr val="accent1">
                    <a:lumMod val="75000"/>
                  </a:schemeClr>
                </a:solidFill>
                <a:latin typeface="+mn-lt"/>
              </a:rPr>
              <a:t>hverandre</a:t>
            </a:r>
            <a:r>
              <a:rPr lang="en-US" sz="2000" i="1" cap="all" spc="-100" dirty="0">
                <a:solidFill>
                  <a:schemeClr val="accent1">
                    <a:lumMod val="75000"/>
                  </a:schemeClr>
                </a:solidFill>
                <a:latin typeface="+mn-lt"/>
              </a:rPr>
              <a:t>?  </a:t>
            </a:r>
            <a:br>
              <a:rPr lang="en-US" sz="2000" i="1" cap="all" spc="-100" dirty="0">
                <a:solidFill>
                  <a:schemeClr val="accent1">
                    <a:lumMod val="75000"/>
                  </a:schemeClr>
                </a:solidFill>
                <a:latin typeface="+mn-lt"/>
              </a:rPr>
            </a:b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Hva</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bidra</a:t>
            </a:r>
            <a:r>
              <a:rPr lang="en-US" sz="2000" i="1" cap="all" spc="-100" dirty="0">
                <a:solidFill>
                  <a:schemeClr val="accent1">
                    <a:lumMod val="75000"/>
                  </a:schemeClr>
                </a:solidFill>
                <a:latin typeface="+mn-lt"/>
              </a:rPr>
              <a:t> med for  at </a:t>
            </a:r>
            <a:r>
              <a:rPr lang="en-US" sz="2000" i="1" cap="all" spc="-100" dirty="0" err="1">
                <a:solidFill>
                  <a:schemeClr val="accent1">
                    <a:lumMod val="75000"/>
                  </a:schemeClr>
                </a:solidFill>
                <a:latin typeface="+mn-lt"/>
              </a:rPr>
              <a:t>elevmiljøet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i</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klassen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blir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trygt</a:t>
            </a:r>
            <a:r>
              <a:rPr lang="en-US" sz="2000" i="1" cap="all" spc="-100" dirty="0">
                <a:solidFill>
                  <a:schemeClr val="accent1">
                    <a:lumMod val="75000"/>
                  </a:schemeClr>
                </a:solidFill>
                <a:latin typeface="+mn-lt"/>
              </a:rPr>
              <a:t> for  alle </a:t>
            </a:r>
            <a:r>
              <a:rPr lang="en-US" sz="2000" i="1" cap="all" spc="-100" dirty="0" err="1">
                <a:solidFill>
                  <a:schemeClr val="accent1">
                    <a:lumMod val="75000"/>
                  </a:schemeClr>
                </a:solidFill>
                <a:latin typeface="+mn-lt"/>
              </a:rPr>
              <a:t>elevene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både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på</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skolen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og</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på</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fritiden</a:t>
            </a:r>
            <a:r>
              <a:rPr lang="en-US" sz="2000" i="1" cap="all" spc="-100" dirty="0">
                <a:solidFill>
                  <a:schemeClr val="accent1">
                    <a:lumMod val="75000"/>
                  </a:schemeClr>
                </a:solidFill>
                <a:latin typeface="+mn-lt"/>
              </a:rPr>
              <a:t>?</a:t>
            </a:r>
            <a:br>
              <a:rPr lang="en-US" sz="2000" i="1" cap="all" spc="-100" dirty="0">
                <a:solidFill>
                  <a:schemeClr val="accent1">
                    <a:lumMod val="75000"/>
                  </a:schemeClr>
                </a:solidFill>
                <a:latin typeface="+mn-lt"/>
              </a:rPr>
            </a:b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Hva</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gjøre</a:t>
            </a:r>
            <a:r>
              <a:rPr lang="en-US" sz="2000" i="1" cap="all" spc="-100" dirty="0">
                <a:solidFill>
                  <a:schemeClr val="accent1">
                    <a:lumMod val="75000"/>
                  </a:schemeClr>
                </a:solidFill>
                <a:latin typeface="+mn-lt"/>
              </a:rPr>
              <a:t> for å </a:t>
            </a:r>
            <a:r>
              <a:rPr lang="en-US" sz="2000" i="1" cap="all" spc="-100" dirty="0" err="1">
                <a:solidFill>
                  <a:schemeClr val="accent1">
                    <a:lumMod val="75000"/>
                  </a:schemeClr>
                </a:solidFill>
                <a:latin typeface="+mn-lt"/>
              </a:rPr>
              <a:t>skape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hyggelige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og</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samlende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aktiviteter</a:t>
            </a:r>
            <a:r>
              <a:rPr lang="en-US" sz="2000" i="1" cap="all" spc="-100" dirty="0">
                <a:solidFill>
                  <a:schemeClr val="accent1">
                    <a:lumMod val="75000"/>
                  </a:schemeClr>
                </a:solidFill>
                <a:latin typeface="+mn-lt"/>
              </a:rPr>
              <a:t> for </a:t>
            </a:r>
            <a:r>
              <a:rPr lang="en-US" sz="2000" i="1" cap="all" spc="-100" dirty="0" err="1">
                <a:solidFill>
                  <a:schemeClr val="accent1">
                    <a:lumMod val="75000"/>
                  </a:schemeClr>
                </a:solidFill>
                <a:latin typeface="+mn-lt"/>
              </a:rPr>
              <a:t>ungdommene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våre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på</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ettermiddager</a:t>
            </a:r>
            <a:r>
              <a:rPr lang="en-US" sz="2000" i="1" cap="all" spc="-100" dirty="0">
                <a:solidFill>
                  <a:schemeClr val="accent1">
                    <a:lumMod val="75000"/>
                  </a:schemeClr>
                </a:solidFill>
                <a:latin typeface="+mn-lt"/>
              </a:rPr>
              <a:t>/</a:t>
            </a:r>
            <a:r>
              <a:rPr lang="en-US" sz="2000" i="1" cap="all" spc="-100" dirty="0" err="1">
                <a:solidFill>
                  <a:schemeClr val="accent1">
                    <a:lumMod val="75000"/>
                  </a:schemeClr>
                </a:solidFill>
                <a:latin typeface="+mn-lt"/>
              </a:rPr>
              <a:t>helger</a:t>
            </a:r>
            <a:r>
              <a:rPr lang="en-US" sz="2000" i="1" cap="all" spc="-100" dirty="0">
                <a:solidFill>
                  <a:schemeClr val="accent1">
                    <a:lumMod val="75000"/>
                  </a:schemeClr>
                </a:solidFill>
                <a:latin typeface="+mn-lt"/>
              </a:rPr>
              <a:t>?</a:t>
            </a:r>
            <a:br>
              <a:rPr lang="en-US" sz="2000" i="1" cap="all" spc="-100" dirty="0">
                <a:solidFill>
                  <a:schemeClr val="accent1">
                    <a:lumMod val="75000"/>
                  </a:schemeClr>
                </a:solidFill>
                <a:latin typeface="+mn-lt"/>
              </a:rPr>
            </a:br>
            <a:r>
              <a:rPr lang="en-US" sz="2000" i="1" cap="all" spc="-100" dirty="0">
                <a:solidFill>
                  <a:schemeClr val="accent1">
                    <a:lumMod val="75000"/>
                  </a:schemeClr>
                </a:solidFill>
                <a:latin typeface="+mn-lt"/>
              </a:rPr>
              <a:t> </a:t>
            </a: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Hvordan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skape</a:t>
            </a:r>
            <a:r>
              <a:rPr lang="en-US" sz="2000" i="1" cap="all" spc="-100" dirty="0">
                <a:solidFill>
                  <a:schemeClr val="accent1">
                    <a:lumMod val="75000"/>
                  </a:schemeClr>
                </a:solidFill>
                <a:latin typeface="+mn-lt"/>
              </a:rPr>
              <a:t> et  </a:t>
            </a:r>
            <a:r>
              <a:rPr lang="en-US" sz="2000" i="1" cap="all" spc="-100" dirty="0" err="1">
                <a:solidFill>
                  <a:schemeClr val="accent1">
                    <a:lumMod val="75000"/>
                  </a:schemeClr>
                </a:solidFill>
                <a:latin typeface="+mn-lt"/>
              </a:rPr>
              <a:t>trygt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og</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godt</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samarbeid</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til</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beste</a:t>
            </a:r>
            <a:r>
              <a:rPr lang="en-US" sz="2000" i="1" cap="all" spc="-100" dirty="0">
                <a:solidFill>
                  <a:schemeClr val="accent1">
                    <a:lumMod val="75000"/>
                  </a:schemeClr>
                </a:solidFill>
                <a:latin typeface="+mn-lt"/>
              </a:rPr>
              <a:t> for  </a:t>
            </a:r>
            <a:r>
              <a:rPr lang="en-US" sz="2000" i="1" cap="all" spc="-100" dirty="0" err="1">
                <a:solidFill>
                  <a:schemeClr val="accent1">
                    <a:lumMod val="75000"/>
                  </a:schemeClr>
                </a:solidFill>
                <a:latin typeface="+mn-lt"/>
              </a:rPr>
              <a:t>våre</a:t>
            </a:r>
            <a:r>
              <a:rPr lang="en-US" sz="2000" i="1" cap="all" spc="-100" dirty="0">
                <a:solidFill>
                  <a:schemeClr val="accent1">
                    <a:lumMod val="75000"/>
                  </a:schemeClr>
                </a:solidFill>
                <a:latin typeface="+mn-lt"/>
              </a:rPr>
              <a:t> barn? </a:t>
            </a:r>
            <a:br>
              <a:rPr lang="en-US" sz="2000" i="1" cap="all" spc="-100" dirty="0">
                <a:solidFill>
                  <a:schemeClr val="accent1">
                    <a:lumMod val="75000"/>
                  </a:schemeClr>
                </a:solidFill>
                <a:latin typeface="+mn-lt"/>
              </a:rPr>
            </a:br>
            <a:br>
              <a:rPr lang="en-US" sz="2000" i="1" cap="all" spc="-100" dirty="0">
                <a:solidFill>
                  <a:schemeClr val="accent1">
                    <a:lumMod val="75000"/>
                  </a:schemeClr>
                </a:solidFill>
                <a:latin typeface="+mn-lt"/>
              </a:rPr>
            </a:br>
            <a:r>
              <a:rPr lang="en-US" sz="2000" i="1" cap="all" spc="-100" dirty="0" err="1">
                <a:solidFill>
                  <a:schemeClr val="accent1">
                    <a:lumMod val="75000"/>
                  </a:schemeClr>
                </a:solidFill>
                <a:latin typeface="+mn-lt"/>
              </a:rPr>
              <a:t>Sommerferien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nærmer</a:t>
            </a:r>
            <a:r>
              <a:rPr lang="en-US" sz="2000" i="1" cap="all" spc="-100" dirty="0">
                <a:solidFill>
                  <a:schemeClr val="accent1">
                    <a:lumMod val="75000"/>
                  </a:schemeClr>
                </a:solidFill>
                <a:latin typeface="+mn-lt"/>
              </a:rPr>
              <a:t> seg. </a:t>
            </a:r>
            <a:r>
              <a:rPr lang="en-US" sz="2000" i="1" cap="all" spc="-100" dirty="0" err="1">
                <a:solidFill>
                  <a:schemeClr val="accent1">
                    <a:lumMod val="75000"/>
                  </a:schemeClr>
                </a:solidFill>
                <a:latin typeface="+mn-lt"/>
              </a:rPr>
              <a:t>Hvordan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kan</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samarbeide</a:t>
            </a:r>
            <a:r>
              <a:rPr lang="en-US" sz="2000" i="1" cap="all" spc="-100" dirty="0">
                <a:solidFill>
                  <a:schemeClr val="accent1">
                    <a:lumMod val="75000"/>
                  </a:schemeClr>
                </a:solidFill>
                <a:latin typeface="+mn-lt"/>
              </a:rPr>
              <a:t> for </a:t>
            </a:r>
            <a:r>
              <a:rPr lang="en-US" sz="2000" i="1" cap="all" spc="-100" dirty="0" err="1">
                <a:solidFill>
                  <a:schemeClr val="accent1">
                    <a:lumMod val="75000"/>
                  </a:schemeClr>
                </a:solidFill>
                <a:latin typeface="+mn-lt"/>
              </a:rPr>
              <a:t>en</a:t>
            </a:r>
            <a:r>
              <a:rPr lang="en-US" sz="2000" i="1" cap="all" spc="-100" dirty="0">
                <a:solidFill>
                  <a:schemeClr val="accent1">
                    <a:lumMod val="75000"/>
                  </a:schemeClr>
                </a:solidFill>
                <a:latin typeface="+mn-lt"/>
              </a:rPr>
              <a:t> god </a:t>
            </a:r>
            <a:r>
              <a:rPr lang="en-US" sz="2000" i="1" cap="all" spc="-100" dirty="0" err="1">
                <a:solidFill>
                  <a:schemeClr val="accent1">
                    <a:lumMod val="75000"/>
                  </a:schemeClr>
                </a:solidFill>
                <a:latin typeface="+mn-lt"/>
              </a:rPr>
              <a:t>ferie</a:t>
            </a:r>
            <a:r>
              <a:rPr lang="en-US" sz="2000" i="1" cap="all" spc="-100" dirty="0">
                <a:solidFill>
                  <a:schemeClr val="accent1">
                    <a:lumMod val="75000"/>
                  </a:schemeClr>
                </a:solidFill>
                <a:latin typeface="+mn-lt"/>
              </a:rPr>
              <a:t> for  </a:t>
            </a:r>
            <a:r>
              <a:rPr lang="en-US" sz="2000" i="1" cap="all" spc="-100" dirty="0" err="1">
                <a:solidFill>
                  <a:schemeClr val="accent1">
                    <a:lumMod val="75000"/>
                  </a:schemeClr>
                </a:solidFill>
                <a:latin typeface="+mn-lt"/>
              </a:rPr>
              <a:t>våre</a:t>
            </a:r>
            <a:r>
              <a:rPr lang="en-US" sz="2000" i="1" cap="all" spc="-100" dirty="0">
                <a:solidFill>
                  <a:schemeClr val="accent1">
                    <a:lumMod val="75000"/>
                  </a:schemeClr>
                </a:solidFill>
                <a:latin typeface="+mn-lt"/>
              </a:rPr>
              <a:t> barn? </a:t>
            </a:r>
            <a:r>
              <a:rPr lang="en-US" sz="2000" i="1" cap="all" spc="-100" dirty="0" err="1">
                <a:solidFill>
                  <a:schemeClr val="accent1">
                    <a:lumMod val="75000"/>
                  </a:schemeClr>
                </a:solidFill>
                <a:latin typeface="+mn-lt"/>
              </a:rPr>
              <a:t>F.eks</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hvilke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aktiviteter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steder</a:t>
            </a:r>
            <a:r>
              <a:rPr lang="en-US" sz="2000" i="1" cap="all" spc="-100" dirty="0">
                <a:solidFill>
                  <a:schemeClr val="accent1">
                    <a:lumMod val="75000"/>
                  </a:schemeClr>
                </a:solidFill>
                <a:latin typeface="+mn-lt"/>
              </a:rPr>
              <a:t>/</a:t>
            </a:r>
            <a:r>
              <a:rPr lang="en-US" sz="2000" i="1" cap="all" spc="-100" dirty="0" err="1">
                <a:solidFill>
                  <a:schemeClr val="accent1">
                    <a:lumMod val="75000"/>
                  </a:schemeClr>
                </a:solidFill>
                <a:latin typeface="+mn-lt"/>
              </a:rPr>
              <a:t>områder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tenker</a:t>
            </a:r>
            <a:r>
              <a:rPr lang="en-US" sz="2000" i="1" cap="all" spc="-100" dirty="0">
                <a:solidFill>
                  <a:schemeClr val="accent1">
                    <a:lumMod val="75000"/>
                  </a:schemeClr>
                </a:solidFill>
                <a:latin typeface="+mn-lt"/>
              </a:rPr>
              <a:t>  vi er ok de  </a:t>
            </a:r>
            <a:r>
              <a:rPr lang="en-US" sz="2000" i="1" cap="all" spc="-100" dirty="0" err="1">
                <a:solidFill>
                  <a:schemeClr val="accent1">
                    <a:lumMod val="75000"/>
                  </a:schemeClr>
                </a:solidFill>
                <a:latin typeface="+mn-lt"/>
              </a:rPr>
              <a:t>tilbringer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tid</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Hvilke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avtaler</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ønsker</a:t>
            </a:r>
            <a:r>
              <a:rPr lang="en-US" sz="2000" i="1" cap="all" spc="-100" dirty="0">
                <a:solidFill>
                  <a:schemeClr val="accent1">
                    <a:lumMod val="75000"/>
                  </a:schemeClr>
                </a:solidFill>
                <a:latin typeface="+mn-lt"/>
              </a:rPr>
              <a:t>  vi at de </a:t>
            </a:r>
            <a:r>
              <a:rPr lang="en-US" sz="2000" i="1" cap="all" spc="-100" dirty="0" err="1">
                <a:solidFill>
                  <a:schemeClr val="accent1">
                    <a:lumMod val="75000"/>
                  </a:schemeClr>
                </a:solidFill>
                <a:latin typeface="+mn-lt"/>
              </a:rPr>
              <a:t>gjøre</a:t>
            </a:r>
            <a:r>
              <a:rPr lang="en-US" sz="2000" i="1" cap="all" spc="-100" dirty="0">
                <a:solidFill>
                  <a:schemeClr val="accent1">
                    <a:lumMod val="75000"/>
                  </a:schemeClr>
                </a:solidFill>
                <a:latin typeface="+mn-lt"/>
              </a:rPr>
              <a:t> med </a:t>
            </a:r>
            <a:r>
              <a:rPr lang="en-US" sz="2000" i="1" cap="all" spc="-100" dirty="0" err="1">
                <a:solidFill>
                  <a:schemeClr val="accent1">
                    <a:lumMod val="75000"/>
                  </a:schemeClr>
                </a:solidFill>
                <a:latin typeface="+mn-lt"/>
              </a:rPr>
              <a:t>oss</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voksne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og</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hvordan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deler</a:t>
            </a:r>
            <a:r>
              <a:rPr lang="en-US" sz="2000" i="1" cap="all" spc="-100" dirty="0">
                <a:solidFill>
                  <a:schemeClr val="accent1">
                    <a:lumMod val="75000"/>
                  </a:schemeClr>
                </a:solidFill>
                <a:latin typeface="+mn-lt"/>
              </a:rPr>
              <a:t>  vi </a:t>
            </a:r>
            <a:r>
              <a:rPr lang="en-US" sz="2000" i="1" cap="all" spc="-100" dirty="0" err="1">
                <a:solidFill>
                  <a:schemeClr val="accent1">
                    <a:lumMod val="75000"/>
                  </a:schemeClr>
                </a:solidFill>
                <a:latin typeface="+mn-lt"/>
              </a:rPr>
              <a:t>foreldre</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informasjon</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mellom</a:t>
            </a:r>
            <a:r>
              <a:rPr lang="en-US" sz="2000" i="1" cap="all" spc="-100" dirty="0">
                <a:solidFill>
                  <a:schemeClr val="accent1">
                    <a:lumMod val="75000"/>
                  </a:schemeClr>
                </a:solidFill>
                <a:latin typeface="+mn-lt"/>
              </a:rPr>
              <a:t> </a:t>
            </a:r>
            <a:r>
              <a:rPr lang="en-US" sz="2000" i="1" cap="all" spc="-100" dirty="0" err="1">
                <a:solidFill>
                  <a:schemeClr val="accent1">
                    <a:lumMod val="75000"/>
                  </a:schemeClr>
                </a:solidFill>
                <a:latin typeface="+mn-lt"/>
              </a:rPr>
              <a:t>oss</a:t>
            </a:r>
            <a:r>
              <a:rPr lang="en-US" sz="2000" i="1" cap="all" spc="-100" dirty="0">
                <a:solidFill>
                  <a:schemeClr val="accent1">
                    <a:lumMod val="75000"/>
                  </a:schemeClr>
                </a:solidFill>
                <a:latin typeface="+mn-lt"/>
              </a:rPr>
              <a:t>? </a:t>
            </a:r>
            <a:br>
              <a:rPr lang="en-US" sz="1800" cap="all" spc="-100" dirty="0">
                <a:solidFill>
                  <a:schemeClr val="tx1"/>
                </a:solidFill>
                <a:latin typeface="+mn-lt"/>
              </a:rPr>
            </a:br>
            <a:br>
              <a:rPr lang="en-US" sz="1300" cap="all" spc="-100" dirty="0">
                <a:solidFill>
                  <a:schemeClr val="tx1"/>
                </a:solidFill>
              </a:rPr>
            </a:br>
            <a:endParaRPr lang="en-US" sz="1300" cap="all" spc="-100" dirty="0">
              <a:solidFill>
                <a:schemeClr val="tx1"/>
              </a:solidFill>
            </a:endParaRPr>
          </a:p>
        </p:txBody>
      </p:sp>
      <p:cxnSp>
        <p:nvCxnSpPr>
          <p:cNvPr id="56" name="Straight Connector 55">
            <a:extLst>
              <a:ext uri="{FF2B5EF4-FFF2-40B4-BE49-F238E27FC236}">
                <a16:creationId xmlns:a16="http://schemas.microsoft.com/office/drawing/2014/main" id="{994262BC-EE98-4BD6-82DB-4955E8DCC2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2" y="2057401"/>
            <a:ext cx="0" cy="27432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Bilde 3" descr="Et bilde som inneholder kunst, tegning&#10;&#10;Automatisk generert beskrivelse">
            <a:extLst>
              <a:ext uri="{FF2B5EF4-FFF2-40B4-BE49-F238E27FC236}">
                <a16:creationId xmlns:a16="http://schemas.microsoft.com/office/drawing/2014/main" id="{00BDCCAD-5E7D-EEF9-41DC-A589E24F9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8265" y="2174116"/>
            <a:ext cx="2275901" cy="2275901"/>
          </a:xfrm>
          <a:prstGeom prst="rect">
            <a:avLst/>
          </a:prstGeom>
        </p:spPr>
      </p:pic>
    </p:spTree>
    <p:extLst>
      <p:ext uri="{BB962C8B-B14F-4D97-AF65-F5344CB8AC3E}">
        <p14:creationId xmlns:p14="http://schemas.microsoft.com/office/powerpoint/2010/main" val="88595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7B58A187-A4B1-42EB-A4C7-8635BA507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37F14E7F-3054-458C-ACF9-A8DA1757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3" name="Rectangle 12">
            <a:extLst>
              <a:ext uri="{FF2B5EF4-FFF2-40B4-BE49-F238E27FC236}">
                <a16:creationId xmlns:a16="http://schemas.microsoft.com/office/drawing/2014/main" id="{93747C1C-97FC-4D70-A6C8-A01FBCF5A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6" name="Straight Connector 15">
              <a:extLst>
                <a:ext uri="{FF2B5EF4-FFF2-40B4-BE49-F238E27FC236}">
                  <a16:creationId xmlns:a16="http://schemas.microsoft.com/office/drawing/2014/main" id="{05CDC370-AE44-4300-98BA-FE204E8817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B15501-CB9A-4642-80EE-2876EF039E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AFF9525-325F-47B3-A63C-93C12253AD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D071C0CD-5EFD-45A1-AAFD-61C3D4A65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A03302C-20A2-4C4F-9760-E85AE104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24" name="Rectangle 23">
            <a:extLst>
              <a:ext uri="{FF2B5EF4-FFF2-40B4-BE49-F238E27FC236}">
                <a16:creationId xmlns:a16="http://schemas.microsoft.com/office/drawing/2014/main" id="{D00F093B-0739-4429-B30D-D72924D08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43BB9483-1E2B-BBB4-02F8-8896AD6BB3BC}"/>
              </a:ext>
            </a:extLst>
          </p:cNvPr>
          <p:cNvSpPr>
            <a:spLocks noGrp="1"/>
          </p:cNvSpPr>
          <p:nvPr>
            <p:ph type="title"/>
          </p:nvPr>
        </p:nvSpPr>
        <p:spPr>
          <a:xfrm>
            <a:off x="1307868" y="2073150"/>
            <a:ext cx="9637485" cy="3299335"/>
          </a:xfrm>
        </p:spPr>
        <p:txBody>
          <a:bodyPr vert="horz" lIns="91440" tIns="45720" rIns="91440" bIns="45720" rtlCol="0" anchor="ctr">
            <a:normAutofit fontScale="90000"/>
          </a:bodyPr>
          <a:lstStyle/>
          <a:p>
            <a:pPr>
              <a:lnSpc>
                <a:spcPct val="83000"/>
              </a:lnSpc>
            </a:pPr>
            <a:r>
              <a:rPr lang="nb-NO" sz="2700" b="1" i="0" u="sng" dirty="0">
                <a:solidFill>
                  <a:schemeClr val="accent1">
                    <a:lumMod val="75000"/>
                  </a:schemeClr>
                </a:solidFill>
                <a:effectLst/>
                <a:latin typeface="+mn-lt"/>
              </a:rPr>
              <a:t>Målet med foreldreråd er:</a:t>
            </a:r>
            <a:br>
              <a:rPr lang="nb-NO" sz="2700" b="1" i="0" u="sng" dirty="0">
                <a:solidFill>
                  <a:schemeClr val="accent1">
                    <a:lumMod val="75000"/>
                  </a:schemeClr>
                </a:solidFill>
                <a:effectLst/>
                <a:latin typeface="+mn-lt"/>
              </a:rPr>
            </a:br>
            <a:br>
              <a:rPr lang="nb-NO" sz="2700" b="1" i="0" u="sng" dirty="0">
                <a:solidFill>
                  <a:schemeClr val="accent1">
                    <a:lumMod val="75000"/>
                  </a:schemeClr>
                </a:solidFill>
                <a:effectLst/>
                <a:latin typeface="+mn-lt"/>
              </a:rPr>
            </a:br>
            <a:r>
              <a:rPr lang="nb-NO" sz="2700" b="1" i="0" dirty="0">
                <a:solidFill>
                  <a:schemeClr val="accent1">
                    <a:lumMod val="75000"/>
                  </a:schemeClr>
                </a:solidFill>
                <a:effectLst/>
                <a:latin typeface="+mn-lt"/>
              </a:rPr>
              <a:t>- </a:t>
            </a:r>
            <a:r>
              <a:rPr lang="nb-NO" sz="2700" b="0" i="0" dirty="0">
                <a:solidFill>
                  <a:schemeClr val="accent1">
                    <a:lumMod val="75000"/>
                  </a:schemeClr>
                </a:solidFill>
                <a:effectLst/>
                <a:latin typeface="+mn-lt"/>
              </a:rPr>
              <a:t>å skape et støttende voksennettverk rundt en gruppe barn/ungdom som man har en uro for</a:t>
            </a:r>
            <a:br>
              <a:rPr lang="nb-NO" sz="2700" b="0" i="0" dirty="0">
                <a:solidFill>
                  <a:schemeClr val="accent1">
                    <a:lumMod val="75000"/>
                  </a:schemeClr>
                </a:solidFill>
                <a:effectLst/>
                <a:latin typeface="+mn-lt"/>
              </a:rPr>
            </a:br>
            <a:br>
              <a:rPr lang="nb-NO" sz="2700" b="0" i="0" dirty="0">
                <a:solidFill>
                  <a:schemeClr val="accent1">
                    <a:lumMod val="75000"/>
                  </a:schemeClr>
                </a:solidFill>
                <a:effectLst/>
                <a:latin typeface="+mn-lt"/>
              </a:rPr>
            </a:br>
            <a:r>
              <a:rPr lang="nb-NO" sz="2700" b="0" i="0" dirty="0">
                <a:solidFill>
                  <a:schemeClr val="accent1">
                    <a:lumMod val="75000"/>
                  </a:schemeClr>
                </a:solidFill>
                <a:effectLst/>
                <a:latin typeface="+mn-lt"/>
              </a:rPr>
              <a:t>- å spille på ressursene </a:t>
            </a:r>
            <a:r>
              <a:rPr lang="nb-NO" sz="2700" dirty="0">
                <a:solidFill>
                  <a:schemeClr val="accent1">
                    <a:lumMod val="75000"/>
                  </a:schemeClr>
                </a:solidFill>
                <a:latin typeface="+mn-lt"/>
              </a:rPr>
              <a:t>i </a:t>
            </a:r>
            <a:r>
              <a:rPr lang="nb-NO" sz="2700" b="0" i="0" dirty="0">
                <a:solidFill>
                  <a:schemeClr val="accent1">
                    <a:lumMod val="75000"/>
                  </a:schemeClr>
                </a:solidFill>
                <a:effectLst/>
                <a:latin typeface="+mn-lt"/>
              </a:rPr>
              <a:t>det private nettverket som kan være supplerende med tiltak fra det offentlige</a:t>
            </a:r>
            <a:br>
              <a:rPr lang="nb-NO" sz="2700" b="0" i="0" dirty="0">
                <a:solidFill>
                  <a:schemeClr val="accent1">
                    <a:lumMod val="75000"/>
                  </a:schemeClr>
                </a:solidFill>
                <a:effectLst/>
                <a:latin typeface="+mn-lt"/>
              </a:rPr>
            </a:br>
            <a:br>
              <a:rPr lang="nb-NO" sz="2700" b="0" i="0" dirty="0">
                <a:solidFill>
                  <a:schemeClr val="accent1">
                    <a:lumMod val="75000"/>
                  </a:schemeClr>
                </a:solidFill>
                <a:effectLst/>
                <a:latin typeface="+mn-lt"/>
              </a:rPr>
            </a:br>
            <a:r>
              <a:rPr lang="nb-NO" sz="2700" b="0" i="0" dirty="0">
                <a:solidFill>
                  <a:schemeClr val="accent1">
                    <a:lumMod val="75000"/>
                  </a:schemeClr>
                </a:solidFill>
                <a:effectLst/>
                <a:latin typeface="+mn-lt"/>
              </a:rPr>
              <a:t>- at foreldrene samlet får vite mer om uroen for gruppen, og diskutere og planlegge fremover – fokuset er fremover i tid</a:t>
            </a:r>
            <a:br>
              <a:rPr lang="nb-NO" sz="2700" b="0" i="0" dirty="0">
                <a:solidFill>
                  <a:schemeClr val="accent1">
                    <a:lumMod val="75000"/>
                  </a:schemeClr>
                </a:solidFill>
                <a:effectLst/>
                <a:latin typeface="+mn-lt"/>
              </a:rPr>
            </a:br>
            <a:br>
              <a:rPr lang="nb-NO" sz="2700" b="0" i="0" dirty="0">
                <a:solidFill>
                  <a:schemeClr val="accent1">
                    <a:lumMod val="75000"/>
                  </a:schemeClr>
                </a:solidFill>
                <a:effectLst/>
                <a:latin typeface="+mn-lt"/>
              </a:rPr>
            </a:br>
            <a:r>
              <a:rPr lang="nb-NO" sz="2700" b="0" i="0" dirty="0">
                <a:solidFill>
                  <a:schemeClr val="accent1">
                    <a:lumMod val="75000"/>
                  </a:schemeClr>
                </a:solidFill>
                <a:effectLst/>
                <a:latin typeface="+mn-lt"/>
              </a:rPr>
              <a:t>- at foreldrene får informasjon og generell kunnskap gjennom faglige innlegg ut fra behov</a:t>
            </a:r>
            <a:br>
              <a:rPr lang="nb-NO" sz="2700" b="0" i="0" dirty="0">
                <a:solidFill>
                  <a:schemeClr val="accent1">
                    <a:lumMod val="75000"/>
                  </a:schemeClr>
                </a:solidFill>
                <a:effectLst/>
                <a:latin typeface="+mn-lt"/>
              </a:rPr>
            </a:br>
            <a:br>
              <a:rPr lang="nb-NO" sz="2700" b="0" i="0" dirty="0">
                <a:solidFill>
                  <a:schemeClr val="accent1">
                    <a:lumMod val="75000"/>
                  </a:schemeClr>
                </a:solidFill>
                <a:effectLst/>
                <a:latin typeface="+mn-lt"/>
              </a:rPr>
            </a:br>
            <a:r>
              <a:rPr lang="nb-NO" sz="2700" b="0" i="0" dirty="0">
                <a:solidFill>
                  <a:schemeClr val="accent1">
                    <a:lumMod val="75000"/>
                  </a:schemeClr>
                </a:solidFill>
                <a:effectLst/>
                <a:latin typeface="+mn-lt"/>
              </a:rPr>
              <a:t>- å styrke foreldrenes tiltro til sin egen betydning og styrken i at foreldrene går sammen rundt barna sine</a:t>
            </a:r>
            <a:br>
              <a:rPr lang="nb-NO" sz="7200" b="0" i="0" dirty="0">
                <a:solidFill>
                  <a:schemeClr val="tx1"/>
                </a:solidFill>
                <a:effectLst/>
                <a:latin typeface="Lato" panose="020F0502020204030203" pitchFamily="34" charset="0"/>
              </a:rPr>
            </a:br>
            <a:endParaRPr lang="en-US" sz="6800" cap="all" spc="-100" dirty="0"/>
          </a:p>
        </p:txBody>
      </p:sp>
      <p:sp>
        <p:nvSpPr>
          <p:cNvPr id="26" name="Rectangle 25">
            <a:extLst>
              <a:ext uri="{FF2B5EF4-FFF2-40B4-BE49-F238E27FC236}">
                <a16:creationId xmlns:a16="http://schemas.microsoft.com/office/drawing/2014/main" id="{1BB92999-6A40-480A-8965-2F20DFB03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27">
            <a:extLst>
              <a:ext uri="{FF2B5EF4-FFF2-40B4-BE49-F238E27FC236}">
                <a16:creationId xmlns:a16="http://schemas.microsoft.com/office/drawing/2014/main" id="{15573B87-7D61-460C-9ADA-EF63674E3A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AAF6B7C-985D-4351-9564-8DBDF5BB03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88433F4-33AB-4CE1-9DE3-72A8403654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407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71C0CD-5EFD-45A1-AAFD-61C3D4A65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A03302C-20A2-4C4F-9760-E85AE104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2" name="Rectangle 11">
            <a:extLst>
              <a:ext uri="{FF2B5EF4-FFF2-40B4-BE49-F238E27FC236}">
                <a16:creationId xmlns:a16="http://schemas.microsoft.com/office/drawing/2014/main" id="{D00F093B-0739-4429-B30D-D72924D08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ln w="6350" cap="sq" cmpd="sng" algn="ctr">
            <a:solidFill>
              <a:schemeClr val="tx1">
                <a:lumMod val="75000"/>
                <a:lumOff val="25000"/>
              </a:schemeClr>
            </a:solidFill>
            <a:prstDash val="solid"/>
            <a:miter lim="800000"/>
          </a:ln>
          <a:effectLst/>
        </p:spPr>
      </p:sp>
      <p:sp>
        <p:nvSpPr>
          <p:cNvPr id="2" name="Tittel 1">
            <a:extLst>
              <a:ext uri="{FF2B5EF4-FFF2-40B4-BE49-F238E27FC236}">
                <a16:creationId xmlns:a16="http://schemas.microsoft.com/office/drawing/2014/main" id="{FFA73517-644E-3047-A05F-961CAE402634}"/>
              </a:ext>
            </a:extLst>
          </p:cNvPr>
          <p:cNvSpPr>
            <a:spLocks noGrp="1"/>
          </p:cNvSpPr>
          <p:nvPr>
            <p:ph type="ctrTitle"/>
          </p:nvPr>
        </p:nvSpPr>
        <p:spPr>
          <a:xfrm>
            <a:off x="1306286" y="1446715"/>
            <a:ext cx="9637485" cy="1087165"/>
          </a:xfrm>
        </p:spPr>
        <p:txBody>
          <a:bodyPr>
            <a:normAutofit/>
          </a:bodyPr>
          <a:lstStyle/>
          <a:p>
            <a:r>
              <a:rPr lang="nb-NO" sz="4000" dirty="0"/>
              <a:t>Tidslinje foreldreråd</a:t>
            </a:r>
            <a:endParaRPr lang="no-NO" sz="4000" dirty="0"/>
          </a:p>
        </p:txBody>
      </p:sp>
      <p:sp>
        <p:nvSpPr>
          <p:cNvPr id="3" name="Undertittel 2">
            <a:extLst>
              <a:ext uri="{FF2B5EF4-FFF2-40B4-BE49-F238E27FC236}">
                <a16:creationId xmlns:a16="http://schemas.microsoft.com/office/drawing/2014/main" id="{B22205EC-19E4-EEEF-F575-27C756E90C89}"/>
              </a:ext>
            </a:extLst>
          </p:cNvPr>
          <p:cNvSpPr>
            <a:spLocks noGrp="1"/>
          </p:cNvSpPr>
          <p:nvPr>
            <p:ph type="subTitle" idx="1"/>
          </p:nvPr>
        </p:nvSpPr>
        <p:spPr>
          <a:xfrm>
            <a:off x="1306286" y="2699660"/>
            <a:ext cx="9637485" cy="2872191"/>
          </a:xfrm>
        </p:spPr>
        <p:txBody>
          <a:bodyPr>
            <a:normAutofit/>
          </a:bodyPr>
          <a:lstStyle/>
          <a:p>
            <a:endParaRPr lang="no-NO" dirty="0"/>
          </a:p>
        </p:txBody>
      </p:sp>
      <p:sp>
        <p:nvSpPr>
          <p:cNvPr id="14" name="Rectangle 13">
            <a:extLst>
              <a:ext uri="{FF2B5EF4-FFF2-40B4-BE49-F238E27FC236}">
                <a16:creationId xmlns:a16="http://schemas.microsoft.com/office/drawing/2014/main" id="{1BB92999-6A40-480A-8965-2F20DFB03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15573B87-7D61-460C-9ADA-EF63674E3A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AAF6B7C-985D-4351-9564-8DBDF5BB03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8433F4-33AB-4CE1-9DE3-72A8403654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rgbClr val="000000"/>
            </a:solidFill>
            <a:miter lim="800000"/>
          </a:ln>
        </p:spPr>
        <p:style>
          <a:lnRef idx="1">
            <a:schemeClr val="accent1"/>
          </a:lnRef>
          <a:fillRef idx="0">
            <a:schemeClr val="accent1"/>
          </a:fillRef>
          <a:effectRef idx="0">
            <a:schemeClr val="accent1"/>
          </a:effectRef>
          <a:fontRef idx="minor">
            <a:schemeClr val="tx1"/>
          </a:fontRef>
        </p:style>
      </p:cxnSp>
      <p:pic>
        <p:nvPicPr>
          <p:cNvPr id="5" name="Bilde 4" descr="Et bilde som inneholder tekst, skjermbilde, programvare, display&#10;&#10;Automatisk generert beskrivelse">
            <a:extLst>
              <a:ext uri="{FF2B5EF4-FFF2-40B4-BE49-F238E27FC236}">
                <a16:creationId xmlns:a16="http://schemas.microsoft.com/office/drawing/2014/main" id="{02561A8D-74D5-FCCC-24D3-88D41620D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52" y="0"/>
            <a:ext cx="11931267" cy="6858000"/>
          </a:xfrm>
          <a:prstGeom prst="rect">
            <a:avLst/>
          </a:prstGeom>
        </p:spPr>
      </p:pic>
    </p:spTree>
    <p:extLst>
      <p:ext uri="{BB962C8B-B14F-4D97-AF65-F5344CB8AC3E}">
        <p14:creationId xmlns:p14="http://schemas.microsoft.com/office/powerpoint/2010/main" val="18405276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LeftStep">
      <a:dk1>
        <a:srgbClr val="000000"/>
      </a:dk1>
      <a:lt1>
        <a:srgbClr val="FFFFFF"/>
      </a:lt1>
      <a:dk2>
        <a:srgbClr val="1B302A"/>
      </a:dk2>
      <a:lt2>
        <a:srgbClr val="F3F1F0"/>
      </a:lt2>
      <a:accent1>
        <a:srgbClr val="43AEBF"/>
      </a:accent1>
      <a:accent2>
        <a:srgbClr val="33B490"/>
      </a:accent2>
      <a:accent3>
        <a:srgbClr val="3FB563"/>
      </a:accent3>
      <a:accent4>
        <a:srgbClr val="44B834"/>
      </a:accent4>
      <a:accent5>
        <a:srgbClr val="79AF3D"/>
      </a:accent5>
      <a:accent6>
        <a:srgbClr val="A1A830"/>
      </a:accent6>
      <a:hlink>
        <a:srgbClr val="BF5241"/>
      </a:hlink>
      <a:folHlink>
        <a:srgbClr val="7F7F7F"/>
      </a:folHlink>
    </a:clrScheme>
    <a:fontScheme name="Savon">
      <a:maj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0BED85468227741BD1CD3C3A4A24965" ma:contentTypeVersion="3" ma:contentTypeDescription="Opprett et nytt dokument." ma:contentTypeScope="" ma:versionID="d78772c0e160da1240d9ffdd7b0782c8">
  <xsd:schema xmlns:xsd="http://www.w3.org/2001/XMLSchema" xmlns:xs="http://www.w3.org/2001/XMLSchema" xmlns:p="http://schemas.microsoft.com/office/2006/metadata/properties" xmlns:ns2="64486ed5-efc4-404c-9f0a-e55bffeb2887" targetNamespace="http://schemas.microsoft.com/office/2006/metadata/properties" ma:root="true" ma:fieldsID="b7684a22ee56bb5b672a9232646b20d5" ns2:_="">
    <xsd:import namespace="64486ed5-efc4-404c-9f0a-e55bffeb2887"/>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486ed5-efc4-404c-9f0a-e55bffeb28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E61BCA-1B90-41A4-B483-EB3CCE6EE414}">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64486ed5-efc4-404c-9f0a-e55bffeb2887"/>
    <ds:schemaRef ds:uri="http://www.w3.org/XML/1998/namespace"/>
  </ds:schemaRefs>
</ds:datastoreItem>
</file>

<file path=customXml/itemProps2.xml><?xml version="1.0" encoding="utf-8"?>
<ds:datastoreItem xmlns:ds="http://schemas.openxmlformats.org/officeDocument/2006/customXml" ds:itemID="{C0D7E794-CE19-4A57-B820-5402C7384B51}">
  <ds:schemaRefs>
    <ds:schemaRef ds:uri="64486ed5-efc4-404c-9f0a-e55bffeb28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DD9F814-4F39-4DB0-BB96-A32E5B3392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2303</TotalTime>
  <Words>637</Words>
  <Application>Microsoft Office PowerPoint</Application>
  <PresentationFormat>Widescreen</PresentationFormat>
  <Paragraphs>45</Paragraphs>
  <Slides>10</Slides>
  <Notes>5</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Calibri</vt:lpstr>
      <vt:lpstr>Garamond</vt:lpstr>
      <vt:lpstr>Gill Sans MT</vt:lpstr>
      <vt:lpstr>Lato</vt:lpstr>
      <vt:lpstr>SavonVTI</vt:lpstr>
      <vt:lpstr> </vt:lpstr>
      <vt:lpstr> Familieråd:  En måte å utforske muligheter sammen med slekt og nettverk.   Hvordan kan den utvidede familie og nettverk hjelpe med finne gode løsninger, og bidra til å gjennomføre de? </vt:lpstr>
      <vt:lpstr>PowerPoint-presentasjon</vt:lpstr>
      <vt:lpstr>5 prinsipper ved familieråd:  </vt:lpstr>
      <vt:lpstr>PowerPoint-presentasjon</vt:lpstr>
      <vt:lpstr> </vt:lpstr>
      <vt:lpstr>Temaer som egner seg til foreldreråd:  - Utenforskap - Sosiale utfordringer - Mobbing - Utrygt og urolig læringsmiljø i klassen - Bekymringer knyttet til rus, vold og/eller sosialt press</vt:lpstr>
      <vt:lpstr>  Hvordan kan  vi foreldre skape et  trygt og godt samarbeid til beste for  våre ungdommer?    Hvordan kan  vi som foreldre hjelpe hverandre  til å stoppe bekymringsfull  atferd knyttet  til rus hos ungdommene  våre?    Hvilke retningslinjer kan  vi foreldre ha for å ta opp  vanskelige  ting eller bekymringer med hverandre?    Hva kan  vi foreldre bidra med for  at elevmiljøet i klassen blir  trygt for  alle elevene både på skolen og på fritiden?  Hva kan  vi foreldre gjøre for å skape hyggelige og samlende  aktiviteter for ungdommene  våre på ettermiddager/helger?   Hvordan kan  vi foreldre skape et  trygt og godt samarbeid til beste for  våre barn?   Sommerferien nærmer seg. Hvordan kan  vi foreldre samarbeide for en god ferie for  våre barn? F.eks hvilke  aktiviteter, steder/områder  tenker  vi er ok de  tilbringer  tid? Hvilke  avtaler ønsker  vi at de gjøre med oss  voksne, og hvordan deler  vi foreldre informasjon mellom oss?   </vt:lpstr>
      <vt:lpstr>Målet med foreldreråd er:  - å skape et støttende voksennettverk rundt en gruppe barn/ungdom som man har en uro for  - å spille på ressursene i det private nettverket som kan være supplerende med tiltak fra det offentlige  - at foreldrene samlet får vite mer om uroen for gruppen, og diskutere og planlegge fremover – fokuset er fremover i tid  - at foreldrene får informasjon og generell kunnskap gjennom faglige innlegg ut fra behov  - å styrke foreldrenes tiltro til sin egen betydning og styrken i at foreldrene går sammen rundt barna sine </vt:lpstr>
      <vt:lpstr>Tidslinje foreldreråd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Koordinering av Familieråd</dc:title>
  <dc:creator>Christina Jensen-Nesse</dc:creator>
  <cp:lastModifiedBy>Mette Marie Revheim</cp:lastModifiedBy>
  <cp:revision>16</cp:revision>
  <cp:lastPrinted>2023-10-10T06:06:08Z</cp:lastPrinted>
  <dcterms:created xsi:type="dcterms:W3CDTF">2022-11-16T12:59:13Z</dcterms:created>
  <dcterms:modified xsi:type="dcterms:W3CDTF">2023-10-10T10:40:13Z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0x01010000BED85468227741BD1CD3C3A4A24965</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y fmtid="{D5CDD505-2E9C-101B-9397-08002B2CF9AE}" pid="9" name="SharedWithUsers">
    <vt:lpwstr>17;#Mette Marie Revheim;#18;#Andreas Plessl Hasselgård;#19;#Jana Valkova Johannessen</vt:lpwstr>
  </property>
</Properties>
</file>